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58" r:id="rId4"/>
    <p:sldId id="268" r:id="rId5"/>
    <p:sldId id="259" r:id="rId6"/>
    <p:sldId id="260" r:id="rId7"/>
    <p:sldId id="262" r:id="rId8"/>
    <p:sldId id="261" r:id="rId9"/>
    <p:sldId id="263" r:id="rId10"/>
    <p:sldId id="264" r:id="rId11"/>
    <p:sldId id="265" r:id="rId12"/>
    <p:sldId id="266" r:id="rId13"/>
    <p:sldId id="267" r:id="rId14"/>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197" autoAdjust="0"/>
    <p:restoredTop sz="94660"/>
  </p:normalViewPr>
  <p:slideViewPr>
    <p:cSldViewPr snapToGrid="0" showGuides="1">
      <p:cViewPr varScale="1">
        <p:scale>
          <a:sx n="63" d="100"/>
          <a:sy n="63" d="100"/>
        </p:scale>
        <p:origin x="1662" y="6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E339E5-7C8C-4B28-89F4-6FFED7B4688F}" type="datetimeFigureOut">
              <a:rPr kumimoji="1" lang="ja-JP" altLang="en-US" smtClean="0"/>
              <a:t>2025/7/15</a:t>
            </a:fld>
            <a:endParaRPr kumimoji="1" lang="ja-JP" altLang="en-US"/>
          </a:p>
        </p:txBody>
      </p:sp>
      <p:sp>
        <p:nvSpPr>
          <p:cNvPr id="4" name="スライド イメージ プレースホルダー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159E9E-0D7D-4C05-8EA1-AE9EC51F24AB}" type="slidenum">
              <a:rPr kumimoji="1" lang="ja-JP" altLang="en-US" smtClean="0"/>
              <a:t>‹#›</a:t>
            </a:fld>
            <a:endParaRPr kumimoji="1" lang="ja-JP" altLang="en-US"/>
          </a:p>
        </p:txBody>
      </p:sp>
    </p:spTree>
    <p:extLst>
      <p:ext uri="{BB962C8B-B14F-4D97-AF65-F5344CB8AC3E}">
        <p14:creationId xmlns:p14="http://schemas.microsoft.com/office/powerpoint/2010/main" val="21510448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9FB0795-C155-433C-8CF8-386380C012C9}" type="datetime1">
              <a:rPr kumimoji="1" lang="ja-JP" altLang="en-US" smtClean="0"/>
              <a:t>2025/7/15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D8F512-E38D-47D0-B349-9BC207DC34E0}" type="slidenum">
              <a:rPr kumimoji="1" lang="ja-JP" altLang="en-US" smtClean="0"/>
              <a:t>‹#›</a:t>
            </a:fld>
            <a:endParaRPr kumimoji="1" lang="ja-JP" altLang="en-US"/>
          </a:p>
        </p:txBody>
      </p:sp>
    </p:spTree>
    <p:extLst>
      <p:ext uri="{BB962C8B-B14F-4D97-AF65-F5344CB8AC3E}">
        <p14:creationId xmlns:p14="http://schemas.microsoft.com/office/powerpoint/2010/main" val="3476153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D0256AC-D2C4-489A-A13D-930A4D965E79}" type="datetime1">
              <a:rPr kumimoji="1" lang="ja-JP" altLang="en-US" smtClean="0"/>
              <a:t>2025/7/15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D8F512-E38D-47D0-B349-9BC207DC34E0}" type="slidenum">
              <a:rPr kumimoji="1" lang="ja-JP" altLang="en-US" smtClean="0"/>
              <a:t>‹#›</a:t>
            </a:fld>
            <a:endParaRPr kumimoji="1" lang="ja-JP" altLang="en-US"/>
          </a:p>
        </p:txBody>
      </p:sp>
    </p:spTree>
    <p:extLst>
      <p:ext uri="{BB962C8B-B14F-4D97-AF65-F5344CB8AC3E}">
        <p14:creationId xmlns:p14="http://schemas.microsoft.com/office/powerpoint/2010/main" val="2109667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2B72684-83DC-4A76-97D9-F16DAE29B8C4}" type="datetime1">
              <a:rPr kumimoji="1" lang="ja-JP" altLang="en-US" smtClean="0"/>
              <a:t>2025/7/15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D8F512-E38D-47D0-B349-9BC207DC34E0}" type="slidenum">
              <a:rPr kumimoji="1" lang="ja-JP" altLang="en-US" smtClean="0"/>
              <a:t>‹#›</a:t>
            </a:fld>
            <a:endParaRPr kumimoji="1" lang="ja-JP" altLang="en-US"/>
          </a:p>
        </p:txBody>
      </p:sp>
    </p:spTree>
    <p:extLst>
      <p:ext uri="{BB962C8B-B14F-4D97-AF65-F5344CB8AC3E}">
        <p14:creationId xmlns:p14="http://schemas.microsoft.com/office/powerpoint/2010/main" val="3553051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BE9CA7-943F-4C83-8A41-F86E0C919B50}" type="datetime1">
              <a:rPr kumimoji="1" lang="ja-JP" altLang="en-US" smtClean="0"/>
              <a:t>2025/7/15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D8F512-E38D-47D0-B349-9BC207DC34E0}" type="slidenum">
              <a:rPr kumimoji="1" lang="ja-JP" altLang="en-US" smtClean="0"/>
              <a:t>‹#›</a:t>
            </a:fld>
            <a:endParaRPr kumimoji="1" lang="ja-JP" altLang="en-US"/>
          </a:p>
        </p:txBody>
      </p:sp>
    </p:spTree>
    <p:extLst>
      <p:ext uri="{BB962C8B-B14F-4D97-AF65-F5344CB8AC3E}">
        <p14:creationId xmlns:p14="http://schemas.microsoft.com/office/powerpoint/2010/main" val="2594447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2B4E685-AB79-4281-8AE4-0D4F8A1ED859}" type="datetime1">
              <a:rPr kumimoji="1" lang="ja-JP" altLang="en-US" smtClean="0"/>
              <a:t>2025/7/15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D8F512-E38D-47D0-B349-9BC207DC34E0}" type="slidenum">
              <a:rPr kumimoji="1" lang="ja-JP" altLang="en-US" smtClean="0"/>
              <a:t>‹#›</a:t>
            </a:fld>
            <a:endParaRPr kumimoji="1" lang="ja-JP" altLang="en-US"/>
          </a:p>
        </p:txBody>
      </p:sp>
    </p:spTree>
    <p:extLst>
      <p:ext uri="{BB962C8B-B14F-4D97-AF65-F5344CB8AC3E}">
        <p14:creationId xmlns:p14="http://schemas.microsoft.com/office/powerpoint/2010/main" val="3927663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2C374D4-A9E0-4D36-8B3A-C0964E2D5C5D}" type="datetime1">
              <a:rPr kumimoji="1" lang="ja-JP" altLang="en-US" smtClean="0"/>
              <a:t>2025/7/15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D8F512-E38D-47D0-B349-9BC207DC34E0}" type="slidenum">
              <a:rPr kumimoji="1" lang="ja-JP" altLang="en-US" smtClean="0"/>
              <a:t>‹#›</a:t>
            </a:fld>
            <a:endParaRPr kumimoji="1" lang="ja-JP" altLang="en-US"/>
          </a:p>
        </p:txBody>
      </p:sp>
    </p:spTree>
    <p:extLst>
      <p:ext uri="{BB962C8B-B14F-4D97-AF65-F5344CB8AC3E}">
        <p14:creationId xmlns:p14="http://schemas.microsoft.com/office/powerpoint/2010/main" val="917371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01DE23C-5266-460B-AE86-1BFA617DA642}" type="datetime1">
              <a:rPr kumimoji="1" lang="ja-JP" altLang="en-US" smtClean="0"/>
              <a:t>2025/7/15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AD8F512-E38D-47D0-B349-9BC207DC34E0}" type="slidenum">
              <a:rPr kumimoji="1" lang="ja-JP" altLang="en-US" smtClean="0"/>
              <a:t>‹#›</a:t>
            </a:fld>
            <a:endParaRPr kumimoji="1" lang="ja-JP" altLang="en-US"/>
          </a:p>
        </p:txBody>
      </p:sp>
    </p:spTree>
    <p:extLst>
      <p:ext uri="{BB962C8B-B14F-4D97-AF65-F5344CB8AC3E}">
        <p14:creationId xmlns:p14="http://schemas.microsoft.com/office/powerpoint/2010/main" val="982447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9375A93-0C03-4EFF-872A-6B3F624CDDCE}" type="datetime1">
              <a:rPr kumimoji="1" lang="ja-JP" altLang="en-US" smtClean="0"/>
              <a:t>2025/7/15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AD8F512-E38D-47D0-B349-9BC207DC34E0}" type="slidenum">
              <a:rPr kumimoji="1" lang="ja-JP" altLang="en-US" smtClean="0"/>
              <a:t>‹#›</a:t>
            </a:fld>
            <a:endParaRPr kumimoji="1" lang="ja-JP" altLang="en-US"/>
          </a:p>
        </p:txBody>
      </p:sp>
    </p:spTree>
    <p:extLst>
      <p:ext uri="{BB962C8B-B14F-4D97-AF65-F5344CB8AC3E}">
        <p14:creationId xmlns:p14="http://schemas.microsoft.com/office/powerpoint/2010/main" val="643583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1844D-9CB9-454B-A3B8-8A62E95D4CB8}" type="datetime1">
              <a:rPr kumimoji="1" lang="ja-JP" altLang="en-US" smtClean="0"/>
              <a:t>2025/7/15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AD8F512-E38D-47D0-B349-9BC207DC34E0}" type="slidenum">
              <a:rPr kumimoji="1" lang="ja-JP" altLang="en-US" smtClean="0"/>
              <a:t>‹#›</a:t>
            </a:fld>
            <a:endParaRPr kumimoji="1" lang="ja-JP" altLang="en-US"/>
          </a:p>
        </p:txBody>
      </p:sp>
    </p:spTree>
    <p:extLst>
      <p:ext uri="{BB962C8B-B14F-4D97-AF65-F5344CB8AC3E}">
        <p14:creationId xmlns:p14="http://schemas.microsoft.com/office/powerpoint/2010/main" val="3695121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5CE56C4-A18E-4CDE-8024-5FDBD9771CEC}" type="datetime1">
              <a:rPr kumimoji="1" lang="ja-JP" altLang="en-US" smtClean="0"/>
              <a:t>2025/7/15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D8F512-E38D-47D0-B349-9BC207DC34E0}" type="slidenum">
              <a:rPr kumimoji="1" lang="ja-JP" altLang="en-US" smtClean="0"/>
              <a:t>‹#›</a:t>
            </a:fld>
            <a:endParaRPr kumimoji="1" lang="ja-JP" altLang="en-US"/>
          </a:p>
        </p:txBody>
      </p:sp>
    </p:spTree>
    <p:extLst>
      <p:ext uri="{BB962C8B-B14F-4D97-AF65-F5344CB8AC3E}">
        <p14:creationId xmlns:p14="http://schemas.microsoft.com/office/powerpoint/2010/main" val="1526868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1639C64-DFF3-49F0-85F8-F422812D15B5}" type="datetime1">
              <a:rPr kumimoji="1" lang="ja-JP" altLang="en-US" smtClean="0"/>
              <a:t>2025/7/15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D8F512-E38D-47D0-B349-9BC207DC34E0}" type="slidenum">
              <a:rPr kumimoji="1" lang="ja-JP" altLang="en-US" smtClean="0"/>
              <a:t>‹#›</a:t>
            </a:fld>
            <a:endParaRPr kumimoji="1" lang="ja-JP" altLang="en-US"/>
          </a:p>
        </p:txBody>
      </p:sp>
    </p:spTree>
    <p:extLst>
      <p:ext uri="{BB962C8B-B14F-4D97-AF65-F5344CB8AC3E}">
        <p14:creationId xmlns:p14="http://schemas.microsoft.com/office/powerpoint/2010/main" val="3981950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2843293E-1FD1-4B77-A795-0D88BFD95AE8}" type="datetime1">
              <a:rPr kumimoji="1" lang="ja-JP" altLang="en-US" smtClean="0"/>
              <a:t>2025/7/15</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AD8F512-E38D-47D0-B349-9BC207DC34E0}" type="slidenum">
              <a:rPr kumimoji="1" lang="ja-JP" altLang="en-US" smtClean="0"/>
              <a:t>‹#›</a:t>
            </a:fld>
            <a:endParaRPr kumimoji="1" lang="ja-JP" altLang="en-US"/>
          </a:p>
        </p:txBody>
      </p:sp>
    </p:spTree>
    <p:extLst>
      <p:ext uri="{BB962C8B-B14F-4D97-AF65-F5344CB8AC3E}">
        <p14:creationId xmlns:p14="http://schemas.microsoft.com/office/powerpoint/2010/main" val="25089741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i.jtua.or.jp/ishikawa/"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図 1">
            <a:extLst>
              <a:ext uri="{FF2B5EF4-FFF2-40B4-BE49-F238E27FC236}">
                <a16:creationId xmlns:a16="http://schemas.microsoft.com/office/drawing/2014/main" id="{3E9C3347-22BA-DF98-ABA4-618BC384F5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3582" y="1584966"/>
            <a:ext cx="4333875" cy="459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テキスト ボックス 3">
            <a:extLst>
              <a:ext uri="{FF2B5EF4-FFF2-40B4-BE49-F238E27FC236}">
                <a16:creationId xmlns:a16="http://schemas.microsoft.com/office/drawing/2014/main" id="{059F9CAB-9622-5D82-5C0A-084BB43DDE58}"/>
              </a:ext>
            </a:extLst>
          </p:cNvPr>
          <p:cNvSpPr txBox="1"/>
          <p:nvPr/>
        </p:nvSpPr>
        <p:spPr>
          <a:xfrm>
            <a:off x="1151773" y="470012"/>
            <a:ext cx="4554453" cy="707886"/>
          </a:xfrm>
          <a:prstGeom prst="rect">
            <a:avLst/>
          </a:prstGeom>
          <a:noFill/>
        </p:spPr>
        <p:txBody>
          <a:bodyPr wrap="none" rtlCol="0">
            <a:spAutoFit/>
          </a:bodyPr>
          <a:lstStyle/>
          <a:p>
            <a:pPr algn="ctr"/>
            <a:r>
              <a:rPr lang="en-US" altLang="ja-JP" sz="2000" b="1" dirty="0">
                <a:latin typeface="Meiryo UI" panose="020B0604030504040204" pitchFamily="50" charset="-128"/>
                <a:ea typeface="Meiryo UI" panose="020B0604030504040204" pitchFamily="50" charset="-128"/>
              </a:rPr>
              <a:t>2025</a:t>
            </a:r>
            <a:r>
              <a:rPr lang="ja-JP" altLang="ja-JP" sz="2000" b="1" dirty="0">
                <a:latin typeface="Meiryo UI" panose="020B0604030504040204" pitchFamily="50" charset="-128"/>
                <a:ea typeface="Meiryo UI" panose="020B0604030504040204" pitchFamily="50" charset="-128"/>
              </a:rPr>
              <a:t>年度</a:t>
            </a:r>
            <a:endParaRPr lang="ja-JP" altLang="ja-JP" sz="2000" dirty="0">
              <a:latin typeface="Meiryo UI" panose="020B0604030504040204" pitchFamily="50" charset="-128"/>
              <a:ea typeface="Meiryo UI" panose="020B0604030504040204" pitchFamily="50" charset="-128"/>
            </a:endParaRPr>
          </a:p>
          <a:p>
            <a:pPr algn="ctr"/>
            <a:r>
              <a:rPr lang="ja-JP" altLang="ja-JP" sz="2000" b="1" dirty="0">
                <a:latin typeface="Meiryo UI" panose="020B0604030504040204" pitchFamily="50" charset="-128"/>
                <a:ea typeface="Meiryo UI" panose="020B0604030504040204" pitchFamily="50" charset="-128"/>
              </a:rPr>
              <a:t>電話応対コンクール事前研修会【基礎編】</a:t>
            </a:r>
            <a:endParaRPr lang="ja-JP" altLang="ja-JP" sz="20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290C9EE1-452B-78DA-A003-F1A247FCE272}"/>
              </a:ext>
            </a:extLst>
          </p:cNvPr>
          <p:cNvSpPr txBox="1"/>
          <p:nvPr/>
        </p:nvSpPr>
        <p:spPr>
          <a:xfrm>
            <a:off x="1746736" y="8562843"/>
            <a:ext cx="3397084" cy="461665"/>
          </a:xfrm>
          <a:prstGeom prst="rect">
            <a:avLst/>
          </a:prstGeom>
          <a:noFill/>
        </p:spPr>
        <p:txBody>
          <a:bodyPr wrap="none" rtlCol="0">
            <a:spAutoFit/>
          </a:bodyPr>
          <a:lstStyle/>
          <a:p>
            <a:pPr algn="ctr"/>
            <a:r>
              <a:rPr lang="ja-JP" altLang="ja-JP" sz="1200" b="1" dirty="0">
                <a:latin typeface="Meiryo UI" panose="020B0604030504040204" pitchFamily="50" charset="-128"/>
                <a:ea typeface="Meiryo UI" panose="020B0604030504040204" pitchFamily="50" charset="-128"/>
              </a:rPr>
              <a:t>公益財団法人 日本電信電話ユーザ協会石川支部</a:t>
            </a:r>
            <a:endParaRPr lang="ja-JP" altLang="ja-JP" sz="1200" dirty="0">
              <a:latin typeface="Meiryo UI" panose="020B0604030504040204" pitchFamily="50" charset="-128"/>
              <a:ea typeface="Meiryo UI" panose="020B0604030504040204" pitchFamily="50" charset="-128"/>
            </a:endParaRPr>
          </a:p>
          <a:p>
            <a:pPr algn="ctr"/>
            <a:r>
              <a:rPr lang="en-US" altLang="ja-JP" sz="1200" u="sng" dirty="0">
                <a:latin typeface="Meiryo UI" panose="020B0604030504040204" pitchFamily="50" charset="-128"/>
                <a:ea typeface="Meiryo UI" panose="020B0604030504040204" pitchFamily="50" charset="-128"/>
                <a:hlinkClick r:id="rId3"/>
              </a:rPr>
              <a:t>http://www.pi.jtua.or.jp/ishikawa/</a:t>
            </a:r>
            <a:endParaRPr lang="ja-JP" altLang="ja-JP" sz="12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71201ADA-227F-3ED3-E39A-54ABBC5993DD}"/>
              </a:ext>
            </a:extLst>
          </p:cNvPr>
          <p:cNvSpPr txBox="1"/>
          <p:nvPr/>
        </p:nvSpPr>
        <p:spPr>
          <a:xfrm>
            <a:off x="2428576" y="6820336"/>
            <a:ext cx="2031325" cy="369332"/>
          </a:xfrm>
          <a:prstGeom prst="rect">
            <a:avLst/>
          </a:prstGeom>
          <a:noFill/>
        </p:spPr>
        <p:txBody>
          <a:bodyPr wrap="none" rtlCol="0">
            <a:spAutoFit/>
          </a:bodyPr>
          <a:lstStyle/>
          <a:p>
            <a:r>
              <a:rPr lang="ja-JP" altLang="en-US" b="1" dirty="0"/>
              <a:t>大会概要説明資料</a:t>
            </a:r>
            <a:endParaRPr lang="ja-JP" altLang="ja-JP" dirty="0"/>
          </a:p>
        </p:txBody>
      </p:sp>
      <p:sp>
        <p:nvSpPr>
          <p:cNvPr id="2" name="テキスト ボックス 1">
            <a:extLst>
              <a:ext uri="{FF2B5EF4-FFF2-40B4-BE49-F238E27FC236}">
                <a16:creationId xmlns:a16="http://schemas.microsoft.com/office/drawing/2014/main" id="{62A74BC1-2E8B-F3B9-0A6C-D72BC431A091}"/>
              </a:ext>
            </a:extLst>
          </p:cNvPr>
          <p:cNvSpPr txBox="1"/>
          <p:nvPr/>
        </p:nvSpPr>
        <p:spPr>
          <a:xfrm>
            <a:off x="3097048" y="1130528"/>
            <a:ext cx="601062" cy="338554"/>
          </a:xfrm>
          <a:prstGeom prst="rect">
            <a:avLst/>
          </a:prstGeom>
          <a:noFill/>
        </p:spPr>
        <p:txBody>
          <a:bodyPr wrap="none" rtlCol="0">
            <a:spAutoFit/>
          </a:bodyPr>
          <a:lstStyle/>
          <a:p>
            <a:r>
              <a:rPr lang="en-US" altLang="ja-JP" sz="1600" dirty="0"/>
              <a:t>Ver.2</a:t>
            </a:r>
            <a:endParaRPr lang="ja-JP" altLang="ja-JP" sz="1600" dirty="0"/>
          </a:p>
        </p:txBody>
      </p:sp>
    </p:spTree>
    <p:extLst>
      <p:ext uri="{BB962C8B-B14F-4D97-AF65-F5344CB8AC3E}">
        <p14:creationId xmlns:p14="http://schemas.microsoft.com/office/powerpoint/2010/main" val="3447817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559725-36FE-6DE9-D591-D5E2354EFCAA}"/>
            </a:ext>
          </a:extLst>
        </p:cNvPr>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A95329B-2042-D525-0BE1-457969971768}"/>
              </a:ext>
            </a:extLst>
          </p:cNvPr>
          <p:cNvSpPr txBox="1"/>
          <p:nvPr/>
        </p:nvSpPr>
        <p:spPr>
          <a:xfrm>
            <a:off x="207079" y="307469"/>
            <a:ext cx="6788080" cy="329962"/>
          </a:xfrm>
          <a:prstGeom prst="rect">
            <a:avLst/>
          </a:prstGeom>
          <a:noFill/>
        </p:spPr>
        <p:txBody>
          <a:bodyPr wrap="square" rtlCol="0">
            <a:spAutoFit/>
          </a:bodyPr>
          <a:lstStyle/>
          <a:p>
            <a:pPr>
              <a:lnSpc>
                <a:spcPts val="2100"/>
              </a:lnSpc>
            </a:pPr>
            <a:r>
              <a:rPr lang="ja-JP" altLang="en-US" sz="1400" dirty="0">
                <a:latin typeface="Meiryo UI" panose="020B0604030504040204" pitchFamily="50" charset="-128"/>
                <a:ea typeface="Meiryo UI" panose="020B0604030504040204" pitchFamily="50" charset="-128"/>
              </a:rPr>
              <a:t>●「遠隔方式」競技フロー</a:t>
            </a:r>
          </a:p>
        </p:txBody>
      </p:sp>
      <p:sp>
        <p:nvSpPr>
          <p:cNvPr id="7" name="テキスト ボックス 6">
            <a:extLst>
              <a:ext uri="{FF2B5EF4-FFF2-40B4-BE49-F238E27FC236}">
                <a16:creationId xmlns:a16="http://schemas.microsoft.com/office/drawing/2014/main" id="{614FF99E-10FB-B72A-FFC3-134F76B2D4F9}"/>
              </a:ext>
            </a:extLst>
          </p:cNvPr>
          <p:cNvSpPr txBox="1"/>
          <p:nvPr/>
        </p:nvSpPr>
        <p:spPr>
          <a:xfrm>
            <a:off x="174039" y="2024172"/>
            <a:ext cx="6821119" cy="44627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prstClr val="black"/>
                </a:solidFill>
                <a:latin typeface="游ゴシック" panose="020F0502020204030204"/>
                <a:ea typeface="游ゴシック" panose="020B0400000000000000" pitchFamily="50" charset="-128"/>
              </a:rPr>
              <a:t>⓪</a:t>
            </a:r>
            <a:r>
              <a:rPr kumimoji="1" lang="ja-JP" altLang="en-US"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指定時間前に電話の前で待機していてください</a:t>
            </a:r>
            <a:endParaRPr kumimoji="1" lang="en-US"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①指定の時間に電話がかかり、競技者の</a:t>
            </a:r>
            <a:r>
              <a:rPr kumimoji="1" lang="ja-JP" altLang="en-US" sz="16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本人確認</a:t>
            </a:r>
            <a:r>
              <a:rPr kumimoji="1" lang="ja-JP" altLang="en-US"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をします</a:t>
            </a:r>
            <a:endParaRPr kumimoji="1" lang="en-US"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②いったん電話を切ります</a:t>
            </a:r>
            <a:endParaRPr kumimoji="1" lang="en-US"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③電話がかかってきたら、</a:t>
            </a:r>
            <a:r>
              <a:rPr kumimoji="1" lang="ja-JP" altLang="en-US" sz="16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競技番号</a:t>
            </a:r>
            <a:r>
              <a:rPr kumimoji="1" lang="ja-JP" altLang="en-US"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を言い、</a:t>
            </a:r>
            <a:r>
              <a:rPr kumimoji="1" lang="ja-JP" altLang="en-US" sz="16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競技を開始</a:t>
            </a:r>
            <a:r>
              <a:rPr kumimoji="1" lang="ja-JP" altLang="en-US"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してください。</a:t>
            </a:r>
            <a:endParaRPr kumimoji="1" lang="en-US"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「わたくしは、〇番です」</a:t>
            </a:r>
            <a:r>
              <a:rPr kumimoji="1" lang="ja-JP" altLang="en-US" sz="1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一呼吸（</a:t>
            </a:r>
            <a:r>
              <a:rPr kumimoji="1" lang="en-US"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2</a:t>
            </a:r>
            <a:r>
              <a:rPr kumimoji="1" lang="ja-JP" altLang="en-US"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a:t>
            </a:r>
            <a:r>
              <a:rPr kumimoji="1" lang="ja-JP" altLang="en-US"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秒）あけて競技を開始</a:t>
            </a:r>
            <a:endParaRPr kumimoji="1" lang="en-US"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競技者</a:t>
            </a:r>
            <a:r>
              <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「第一声・・・・・」</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模擬応対者　「・・・・・・・・・・・・・・・・」</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競技者　　　</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「・・・・終話（</a:t>
            </a:r>
            <a:r>
              <a:rPr kumimoji="1" lang="ja-JP" altLang="en-US" sz="1400" b="0"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受話器をおく</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8" name="テキスト ボックス 7">
            <a:extLst>
              <a:ext uri="{FF2B5EF4-FFF2-40B4-BE49-F238E27FC236}">
                <a16:creationId xmlns:a16="http://schemas.microsoft.com/office/drawing/2014/main" id="{76242D8E-BD75-7E76-C6EF-9A5CD370424D}"/>
              </a:ext>
            </a:extLst>
          </p:cNvPr>
          <p:cNvSpPr txBox="1"/>
          <p:nvPr/>
        </p:nvSpPr>
        <p:spPr>
          <a:xfrm>
            <a:off x="185816" y="735345"/>
            <a:ext cx="6406704"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連絡担当者、競技者の皆様へのお願い</a:t>
            </a:r>
            <a:endParaRPr kumimoji="1" lang="en-US" altLang="ja-JP" sz="16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・なるべく雑音のはいらない静かな室内にて、電話にでてください。</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・固定電話をご使用ください。</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・複数人のエントリーの場合、次の方は速やかに電話にでられるよう、　　</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待機をお願いします。</a:t>
            </a:r>
          </a:p>
        </p:txBody>
      </p:sp>
      <p:sp>
        <p:nvSpPr>
          <p:cNvPr id="9" name="矢印: 上下 8">
            <a:extLst>
              <a:ext uri="{FF2B5EF4-FFF2-40B4-BE49-F238E27FC236}">
                <a16:creationId xmlns:a16="http://schemas.microsoft.com/office/drawing/2014/main" id="{FBC71CED-A236-CDAA-171B-703FEA586222}"/>
              </a:ext>
            </a:extLst>
          </p:cNvPr>
          <p:cNvSpPr/>
          <p:nvPr/>
        </p:nvSpPr>
        <p:spPr>
          <a:xfrm>
            <a:off x="4721965" y="5116403"/>
            <a:ext cx="216763" cy="117897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0" name="四角形: 角を丸くする 9">
            <a:extLst>
              <a:ext uri="{FF2B5EF4-FFF2-40B4-BE49-F238E27FC236}">
                <a16:creationId xmlns:a16="http://schemas.microsoft.com/office/drawing/2014/main" id="{0B419123-43C9-42DE-C4DF-BBE77B64CCB9}"/>
              </a:ext>
            </a:extLst>
          </p:cNvPr>
          <p:cNvSpPr/>
          <p:nvPr/>
        </p:nvSpPr>
        <p:spPr>
          <a:xfrm>
            <a:off x="383795" y="4070474"/>
            <a:ext cx="6149582" cy="559256"/>
          </a:xfrm>
          <a:prstGeom prst="roundRect">
            <a:avLst/>
          </a:prstGeom>
          <a:noFill/>
          <a:ln w="28575"/>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1" name="四角形: 角を丸くする 19">
            <a:extLst>
              <a:ext uri="{FF2B5EF4-FFF2-40B4-BE49-F238E27FC236}">
                <a16:creationId xmlns:a16="http://schemas.microsoft.com/office/drawing/2014/main" id="{0DBD9218-FB6D-D223-887A-9A954B13387E}"/>
              </a:ext>
            </a:extLst>
          </p:cNvPr>
          <p:cNvSpPr/>
          <p:nvPr/>
        </p:nvSpPr>
        <p:spPr>
          <a:xfrm>
            <a:off x="383796" y="5116403"/>
            <a:ext cx="6149581" cy="1301196"/>
          </a:xfrm>
          <a:prstGeom prst="roundRect">
            <a:avLst/>
          </a:prstGeom>
          <a:noFill/>
          <a:ln w="28575"/>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2" name="テキスト ボックス 11">
            <a:extLst>
              <a:ext uri="{FF2B5EF4-FFF2-40B4-BE49-F238E27FC236}">
                <a16:creationId xmlns:a16="http://schemas.microsoft.com/office/drawing/2014/main" id="{E58A1F2F-FC10-D928-210E-032B83B721DF}"/>
              </a:ext>
            </a:extLst>
          </p:cNvPr>
          <p:cNvSpPr txBox="1"/>
          <p:nvPr/>
        </p:nvSpPr>
        <p:spPr>
          <a:xfrm>
            <a:off x="4938728" y="5588008"/>
            <a:ext cx="165379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競技者の第一声から終話まで計測</a:t>
            </a:r>
          </a:p>
        </p:txBody>
      </p:sp>
      <p:sp>
        <p:nvSpPr>
          <p:cNvPr id="13" name="テキスト ボックス 12">
            <a:extLst>
              <a:ext uri="{FF2B5EF4-FFF2-40B4-BE49-F238E27FC236}">
                <a16:creationId xmlns:a16="http://schemas.microsoft.com/office/drawing/2014/main" id="{701436B4-F9F0-96F4-F81D-7CDB4C8B92D2}"/>
              </a:ext>
            </a:extLst>
          </p:cNvPr>
          <p:cNvSpPr txBox="1"/>
          <p:nvPr/>
        </p:nvSpPr>
        <p:spPr>
          <a:xfrm>
            <a:off x="335220" y="6550643"/>
            <a:ext cx="6474206" cy="1568763"/>
          </a:xfrm>
          <a:prstGeom prst="rect">
            <a:avLst/>
          </a:prstGeom>
          <a:noFill/>
        </p:spPr>
        <p:txBody>
          <a:bodyPr wrap="square" rtlCol="0">
            <a:spAutoFit/>
          </a:bodyPr>
          <a:lstStyle/>
          <a:p>
            <a:pPr>
              <a:lnSpc>
                <a:spcPct val="150000"/>
              </a:lnSpc>
            </a:pP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競技者の部屋に固定電話が無い場合は、スマホ等でも可としますが、事前に電波の</a:t>
            </a:r>
            <a:endParaRPr kumimoji="1" lang="en-US" altLang="ja-JP" sz="1400" dirty="0">
              <a:latin typeface="Meiryo UI" panose="020B0604030504040204" pitchFamily="50" charset="-128"/>
              <a:ea typeface="Meiryo UI" panose="020B0604030504040204" pitchFamily="50" charset="-128"/>
            </a:endParaRPr>
          </a:p>
          <a:p>
            <a:pPr>
              <a:lnSpc>
                <a:spcPct val="150000"/>
              </a:lnSpc>
            </a:pPr>
            <a:r>
              <a:rPr kumimoji="1" lang="ja-JP" altLang="en-US" sz="1400" dirty="0">
                <a:latin typeface="Meiryo UI" panose="020B0604030504040204" pitchFamily="50" charset="-128"/>
                <a:ea typeface="Meiryo UI" panose="020B0604030504040204" pitchFamily="50" charset="-128"/>
              </a:rPr>
              <a:t>　受信状況をご確認ください。</a:t>
            </a:r>
            <a:endParaRPr kumimoji="1" lang="en-US" altLang="ja-JP" sz="1400" dirty="0">
              <a:latin typeface="Meiryo UI" panose="020B0604030504040204" pitchFamily="50" charset="-128"/>
              <a:ea typeface="Meiryo UI" panose="020B0604030504040204" pitchFamily="50" charset="-128"/>
            </a:endParaRPr>
          </a:p>
          <a:p>
            <a:pPr>
              <a:lnSpc>
                <a:spcPct val="150000"/>
              </a:lnSpc>
            </a:pPr>
            <a:endParaRPr kumimoji="1" lang="en-US" altLang="ja-JP" sz="1400" dirty="0">
              <a:latin typeface="Meiryo UI" panose="020B0604030504040204" pitchFamily="50" charset="-128"/>
              <a:ea typeface="Meiryo UI" panose="020B0604030504040204" pitchFamily="50" charset="-128"/>
            </a:endParaRPr>
          </a:p>
          <a:p>
            <a:pPr>
              <a:lnSpc>
                <a:spcPts val="2100"/>
              </a:lnSpc>
            </a:pP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ご注意事項</a:t>
            </a:r>
            <a:r>
              <a:rPr lang="en-US" altLang="ja-JP" sz="1400" dirty="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・競技の際は、他の競技参加者が競技模様を聞くことが出来ない状態としてください。</a:t>
            </a:r>
            <a:endParaRPr kumimoji="1" lang="en-US" altLang="ja-JP" sz="1400"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91686611-C21C-28A9-E1AF-8B45D8A842BD}"/>
              </a:ext>
            </a:extLst>
          </p:cNvPr>
          <p:cNvSpPr/>
          <p:nvPr/>
        </p:nvSpPr>
        <p:spPr>
          <a:xfrm>
            <a:off x="174039" y="1935674"/>
            <a:ext cx="6498145" cy="4614969"/>
          </a:xfrm>
          <a:prstGeom prst="rect">
            <a:avLst/>
          </a:prstGeom>
          <a:noFill/>
          <a:ln>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355E8EBD-BDB9-9771-F14E-53466DCFE0A8}"/>
              </a:ext>
            </a:extLst>
          </p:cNvPr>
          <p:cNvSpPr txBox="1"/>
          <p:nvPr/>
        </p:nvSpPr>
        <p:spPr>
          <a:xfrm>
            <a:off x="3261360" y="8823960"/>
            <a:ext cx="356188" cy="276999"/>
          </a:xfrm>
          <a:prstGeom prst="rect">
            <a:avLst/>
          </a:prstGeom>
          <a:noFill/>
        </p:spPr>
        <p:txBody>
          <a:bodyPr wrap="none" rtlCol="0">
            <a:spAutoFit/>
          </a:bodyPr>
          <a:lstStyle/>
          <a:p>
            <a:r>
              <a:rPr kumimoji="1" lang="en-US" altLang="ja-JP" sz="1200" dirty="0"/>
              <a:t>-9-</a:t>
            </a:r>
            <a:endParaRPr kumimoji="1" lang="ja-JP" altLang="en-US" sz="1200" dirty="0"/>
          </a:p>
        </p:txBody>
      </p:sp>
    </p:spTree>
    <p:extLst>
      <p:ext uri="{BB962C8B-B14F-4D97-AF65-F5344CB8AC3E}">
        <p14:creationId xmlns:p14="http://schemas.microsoft.com/office/powerpoint/2010/main" val="3190041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95ACAB-162F-F9AD-F1F9-DA41995F845E}"/>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379480B-5633-1197-B296-D65F0DA8051C}"/>
              </a:ext>
            </a:extLst>
          </p:cNvPr>
          <p:cNvSpPr txBox="1"/>
          <p:nvPr/>
        </p:nvSpPr>
        <p:spPr>
          <a:xfrm>
            <a:off x="207079" y="317449"/>
            <a:ext cx="6788080" cy="5591018"/>
          </a:xfrm>
          <a:prstGeom prst="rect">
            <a:avLst/>
          </a:prstGeom>
          <a:noFill/>
        </p:spPr>
        <p:txBody>
          <a:bodyPr wrap="square" rtlCol="0">
            <a:spAutoFit/>
          </a:bodyPr>
          <a:lstStyle/>
          <a:p>
            <a:pPr>
              <a:lnSpc>
                <a:spcPts val="2400"/>
              </a:lnSpc>
            </a:pPr>
            <a:r>
              <a:rPr lang="en-US" altLang="ja-JP" sz="1400" b="1" dirty="0">
                <a:latin typeface="Meiryo UI" panose="020B0604030504040204" pitchFamily="50" charset="-128"/>
                <a:ea typeface="Meiryo UI" panose="020B0604030504040204" pitchFamily="50" charset="-128"/>
              </a:rPr>
              <a:t>2</a:t>
            </a:r>
            <a:r>
              <a:rPr lang="ja-JP"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石川県代表選考会</a:t>
            </a:r>
            <a:endParaRPr lang="ja-JP" altLang="ja-JP" sz="1400" dirty="0">
              <a:latin typeface="Meiryo UI" panose="020B0604030504040204" pitchFamily="50" charset="-128"/>
              <a:ea typeface="Meiryo UI" panose="020B0604030504040204" pitchFamily="50" charset="-128"/>
            </a:endParaRPr>
          </a:p>
          <a:p>
            <a:pPr>
              <a:lnSpc>
                <a:spcPts val="2400"/>
              </a:lnSpc>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 選手の出場順（競技順）は「くじ引き」で決めます。</a:t>
            </a:r>
          </a:p>
          <a:p>
            <a:pPr>
              <a:lnSpc>
                <a:spcPts val="2400"/>
              </a:lnSpc>
            </a:pPr>
            <a:r>
              <a:rPr lang="ja-JP" altLang="en-US" sz="1400" dirty="0">
                <a:latin typeface="Meiryo UI" panose="020B0604030504040204" pitchFamily="50" charset="-128"/>
                <a:ea typeface="Meiryo UI" panose="020B0604030504040204" pitchFamily="50" charset="-128"/>
              </a:rPr>
              <a:t>　　　受付時にくじを引く順を決めるくじ引き、競技順のくじ引きの</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回くじ引きをして順番を</a:t>
            </a:r>
            <a:endParaRPr lang="en-US" altLang="ja-JP" sz="1400" dirty="0">
              <a:latin typeface="Meiryo UI" panose="020B0604030504040204" pitchFamily="50" charset="-128"/>
              <a:ea typeface="Meiryo UI" panose="020B0604030504040204" pitchFamily="50" charset="-128"/>
            </a:endParaRPr>
          </a:p>
          <a:p>
            <a:pPr>
              <a:lnSpc>
                <a:spcPts val="2400"/>
              </a:lnSpc>
            </a:pP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決めます。</a:t>
            </a:r>
          </a:p>
          <a:p>
            <a:pPr>
              <a:lnSpc>
                <a:spcPts val="2400"/>
              </a:lnSpc>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 競技は「くじ」で決まった競技番号順で行います。選手氏名は審査委員には通知しま</a:t>
            </a:r>
            <a:endParaRPr lang="en-US" altLang="ja-JP" sz="1400" dirty="0">
              <a:latin typeface="Meiryo UI" panose="020B0604030504040204" pitchFamily="50" charset="-128"/>
              <a:ea typeface="Meiryo UI" panose="020B0604030504040204" pitchFamily="50" charset="-128"/>
            </a:endParaRPr>
          </a:p>
          <a:p>
            <a:pPr>
              <a:lnSpc>
                <a:spcPts val="2400"/>
              </a:lnSpc>
            </a:pP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せん。</a:t>
            </a:r>
          </a:p>
          <a:p>
            <a:pPr>
              <a:lnSpc>
                <a:spcPts val="2400"/>
              </a:lnSpc>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 選手は受付ののち「選手控室」に入室していただきます。その後はトイレ以外、控室を</a:t>
            </a:r>
            <a:endParaRPr lang="en-US" altLang="ja-JP" sz="1400" dirty="0">
              <a:latin typeface="Meiryo UI" panose="020B0604030504040204" pitchFamily="50" charset="-128"/>
              <a:ea typeface="Meiryo UI" panose="020B0604030504040204" pitchFamily="50" charset="-128"/>
            </a:endParaRPr>
          </a:p>
          <a:p>
            <a:pPr>
              <a:lnSpc>
                <a:spcPts val="2400"/>
              </a:lnSpc>
            </a:pPr>
            <a:r>
              <a:rPr lang="ja-JP" altLang="en-US" sz="1400" dirty="0">
                <a:latin typeface="Meiryo UI" panose="020B0604030504040204" pitchFamily="50" charset="-128"/>
                <a:ea typeface="Meiryo UI" panose="020B0604030504040204" pitchFamily="50" charset="-128"/>
              </a:rPr>
              <a:t>　　出ることはできません。また、スマートフォンの使用など外部との連絡も禁止とします。</a:t>
            </a:r>
          </a:p>
          <a:p>
            <a:pPr>
              <a:lnSpc>
                <a:spcPts val="2400"/>
              </a:lnSpc>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 会場は石川県青少年総合研修センター</a:t>
            </a:r>
            <a:r>
              <a:rPr lang="en-US" altLang="ja-JP" sz="1400" dirty="0">
                <a:latin typeface="Meiryo UI" panose="020B0604030504040204" pitchFamily="50" charset="-128"/>
                <a:ea typeface="Meiryo UI" panose="020B0604030504040204" pitchFamily="50" charset="-128"/>
              </a:rPr>
              <a:t>2F</a:t>
            </a:r>
            <a:r>
              <a:rPr lang="ja-JP" altLang="en-US" sz="1400" dirty="0">
                <a:latin typeface="Meiryo UI" panose="020B0604030504040204" pitchFamily="50" charset="-128"/>
                <a:ea typeface="Meiryo UI" panose="020B0604030504040204" pitchFamily="50" charset="-128"/>
              </a:rPr>
              <a:t>の「ホール」、選手控室は</a:t>
            </a:r>
            <a:r>
              <a:rPr lang="en-US" altLang="ja-JP" sz="1400" dirty="0">
                <a:latin typeface="Meiryo UI" panose="020B0604030504040204" pitchFamily="50" charset="-128"/>
                <a:ea typeface="Meiryo UI" panose="020B0604030504040204" pitchFamily="50" charset="-128"/>
              </a:rPr>
              <a:t>1F</a:t>
            </a:r>
            <a:r>
              <a:rPr lang="ja-JP" altLang="en-US" sz="1400" dirty="0">
                <a:latin typeface="Meiryo UI" panose="020B0604030504040204" pitchFamily="50" charset="-128"/>
                <a:ea typeface="Meiryo UI" panose="020B0604030504040204" pitchFamily="50" charset="-128"/>
              </a:rPr>
              <a:t>の「大研修</a:t>
            </a:r>
            <a:endParaRPr lang="en-US" altLang="ja-JP" sz="1400" dirty="0">
              <a:latin typeface="Meiryo UI" panose="020B0604030504040204" pitchFamily="50" charset="-128"/>
              <a:ea typeface="Meiryo UI" panose="020B0604030504040204" pitchFamily="50" charset="-128"/>
            </a:endParaRPr>
          </a:p>
          <a:p>
            <a:pPr>
              <a:lnSpc>
                <a:spcPts val="2400"/>
              </a:lnSpc>
            </a:pP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室」です。</a:t>
            </a:r>
          </a:p>
          <a:p>
            <a:pPr>
              <a:lnSpc>
                <a:spcPts val="2400"/>
              </a:lnSpc>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rPr>
              <a:t> 選手は、「選手控室」入口の係員から競技番号の呼び出しに従い、手荷物をもって</a:t>
            </a:r>
            <a:endParaRPr lang="en-US" altLang="ja-JP" sz="1400" dirty="0">
              <a:latin typeface="Meiryo UI" panose="020B0604030504040204" pitchFamily="50" charset="-128"/>
              <a:ea typeface="Meiryo UI" panose="020B0604030504040204" pitchFamily="50" charset="-128"/>
            </a:endParaRPr>
          </a:p>
          <a:p>
            <a:pPr>
              <a:lnSpc>
                <a:spcPts val="2400"/>
              </a:lnSpc>
            </a:pP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係員の誘導で、舞台のそでの直前控室で待機します。順番がきたら舞台中央の競技席</a:t>
            </a:r>
            <a:endParaRPr lang="en-US" altLang="ja-JP" sz="1400" dirty="0">
              <a:latin typeface="Meiryo UI" panose="020B0604030504040204" pitchFamily="50" charset="-128"/>
              <a:ea typeface="Meiryo UI" panose="020B0604030504040204" pitchFamily="50" charset="-128"/>
            </a:endParaRPr>
          </a:p>
          <a:p>
            <a:pPr>
              <a:lnSpc>
                <a:spcPts val="2400"/>
              </a:lnSpc>
            </a:pP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にお進みください。</a:t>
            </a:r>
            <a:endParaRPr lang="en-US" altLang="ja-JP" sz="1400" dirty="0">
              <a:latin typeface="Meiryo UI" panose="020B0604030504040204" pitchFamily="50" charset="-128"/>
              <a:ea typeface="Meiryo UI" panose="020B0604030504040204" pitchFamily="50" charset="-128"/>
            </a:endParaRPr>
          </a:p>
          <a:p>
            <a:pPr>
              <a:lnSpc>
                <a:spcPts val="2400"/>
              </a:lnSpc>
            </a:pP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手荷物は舞台脇にある手荷物置場において、競技席についてください。</a:t>
            </a:r>
          </a:p>
          <a:p>
            <a:pPr>
              <a:lnSpc>
                <a:spcPts val="2400"/>
              </a:lnSpc>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 競技会場の選手席には、「</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年度電話応対コンクール問題」、メモ用紙、時計が</a:t>
            </a:r>
            <a:endParaRPr lang="en-US" altLang="ja-JP" sz="1400" dirty="0">
              <a:latin typeface="Meiryo UI" panose="020B0604030504040204" pitchFamily="50" charset="-128"/>
              <a:ea typeface="Meiryo UI" panose="020B0604030504040204" pitchFamily="50" charset="-128"/>
            </a:endParaRPr>
          </a:p>
          <a:p>
            <a:pPr>
              <a:lnSpc>
                <a:spcPts val="2400"/>
              </a:lnSpc>
            </a:pPr>
            <a:r>
              <a:rPr lang="en-US"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　用意されています。（</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筆記用具はご自分のものをご持参下さい。）</a:t>
            </a:r>
          </a:p>
          <a:p>
            <a:pPr>
              <a:lnSpc>
                <a:spcPts val="2400"/>
              </a:lnSpc>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(7)</a:t>
            </a:r>
            <a:r>
              <a:rPr lang="ja-JP" altLang="en-US" sz="1400" dirty="0">
                <a:latin typeface="Meiryo UI" panose="020B0604030504040204" pitchFamily="50" charset="-128"/>
                <a:ea typeface="Meiryo UI" panose="020B0604030504040204" pitchFamily="50" charset="-128"/>
              </a:rPr>
              <a:t> 石川県代表選考会では、応対スクリプトの持ち込みは禁止しますのでご注意下さい。</a:t>
            </a:r>
          </a:p>
          <a:p>
            <a:pPr>
              <a:lnSpc>
                <a:spcPts val="2400"/>
              </a:lnSpc>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(8)</a:t>
            </a:r>
            <a:r>
              <a:rPr lang="ja-JP" altLang="en-US" sz="1400" dirty="0">
                <a:latin typeface="Meiryo UI" panose="020B0604030504040204" pitchFamily="50" charset="-128"/>
                <a:ea typeface="Meiryo UI" panose="020B0604030504040204" pitchFamily="50" charset="-128"/>
              </a:rPr>
              <a:t> 競技はステージ上にて、電話模擬応対セットを使い次の流れで行います。</a:t>
            </a:r>
          </a:p>
        </p:txBody>
      </p:sp>
      <p:sp>
        <p:nvSpPr>
          <p:cNvPr id="5" name="正方形/長方形 4">
            <a:extLst>
              <a:ext uri="{FF2B5EF4-FFF2-40B4-BE49-F238E27FC236}">
                <a16:creationId xmlns:a16="http://schemas.microsoft.com/office/drawing/2014/main" id="{8C69D178-92A6-74B7-577C-460514D04F3A}"/>
              </a:ext>
            </a:extLst>
          </p:cNvPr>
          <p:cNvSpPr/>
          <p:nvPr/>
        </p:nvSpPr>
        <p:spPr>
          <a:xfrm>
            <a:off x="209924" y="5908467"/>
            <a:ext cx="6498145" cy="2033483"/>
          </a:xfrm>
          <a:prstGeom prst="rect">
            <a:avLst/>
          </a:prstGeom>
          <a:noFill/>
          <a:ln>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9F63327-FCED-7BF4-9209-F350D5DAE56E}"/>
              </a:ext>
            </a:extLst>
          </p:cNvPr>
          <p:cNvSpPr txBox="1"/>
          <p:nvPr/>
        </p:nvSpPr>
        <p:spPr>
          <a:xfrm>
            <a:off x="332543" y="5955765"/>
            <a:ext cx="6587060" cy="1986185"/>
          </a:xfrm>
          <a:prstGeom prst="rect">
            <a:avLst/>
          </a:prstGeom>
          <a:noFill/>
        </p:spPr>
        <p:txBody>
          <a:bodyPr wrap="none" rtlCol="0">
            <a:spAutoFit/>
          </a:bodyPr>
          <a:lstStyle/>
          <a:p>
            <a:pPr>
              <a:lnSpc>
                <a:spcPct val="150000"/>
              </a:lnSpc>
            </a:pPr>
            <a:r>
              <a:rPr lang="ja-JP" altLang="ja-JP" sz="1400" dirty="0">
                <a:latin typeface="Meiryo UI" panose="020B0604030504040204" pitchFamily="50" charset="-128"/>
                <a:ea typeface="Meiryo UI" panose="020B0604030504040204" pitchFamily="50" charset="-128"/>
              </a:rPr>
              <a:t>①選手が競技席についたら付添係員が競技番号を確認します。</a:t>
            </a:r>
          </a:p>
          <a:p>
            <a:pPr>
              <a:lnSpc>
                <a:spcPct val="150000"/>
              </a:lnSpc>
            </a:pPr>
            <a:r>
              <a:rPr lang="ja-JP" altLang="ja-JP" sz="1400" dirty="0">
                <a:latin typeface="Meiryo UI" panose="020B0604030504040204" pitchFamily="50" charset="-128"/>
                <a:ea typeface="Meiryo UI" panose="020B0604030504040204" pitchFamily="50" charset="-128"/>
              </a:rPr>
              <a:t>②付添係員の開始の合図で、受話器をあげ、“１番”を押します。</a:t>
            </a:r>
          </a:p>
          <a:p>
            <a:pPr>
              <a:lnSpc>
                <a:spcPct val="150000"/>
              </a:lnSpc>
            </a:pPr>
            <a:r>
              <a:rPr lang="ja-JP" altLang="ja-JP" sz="1400" dirty="0">
                <a:latin typeface="Meiryo UI" panose="020B0604030504040204" pitchFamily="50" charset="-128"/>
                <a:ea typeface="Meiryo UI" panose="020B0604030504040204" pitchFamily="50" charset="-128"/>
              </a:rPr>
              <a:t>③模擬応対者がでたら「私は〇番です」と競技番号を告げて受話器をおいてください。</a:t>
            </a:r>
          </a:p>
          <a:p>
            <a:pPr>
              <a:lnSpc>
                <a:spcPct val="150000"/>
              </a:lnSpc>
            </a:pPr>
            <a:r>
              <a:rPr lang="ja-JP" altLang="en-US" sz="1400" dirty="0">
                <a:latin typeface="Meiryo UI" panose="020B0604030504040204" pitchFamily="50" charset="-128"/>
                <a:ea typeface="Meiryo UI" panose="020B0604030504040204" pitchFamily="50" charset="-128"/>
              </a:rPr>
              <a:t>　　　</a:t>
            </a:r>
            <a:r>
              <a:rPr lang="en-US" altLang="ja-JP" sz="1400" u="sng" dirty="0">
                <a:latin typeface="Meiryo UI" panose="020B0604030504040204" pitchFamily="50" charset="-128"/>
                <a:ea typeface="Meiryo UI" panose="020B0604030504040204" pitchFamily="50" charset="-128"/>
              </a:rPr>
              <a:t>※</a:t>
            </a:r>
            <a:r>
              <a:rPr lang="ja-JP" altLang="ja-JP" sz="1400" u="sng" dirty="0">
                <a:latin typeface="Meiryo UI" panose="020B0604030504040204" pitchFamily="50" charset="-128"/>
                <a:ea typeface="Meiryo UI" panose="020B0604030504040204" pitchFamily="50" charset="-128"/>
              </a:rPr>
              <a:t>自分の名前や会社名をいわないでください</a:t>
            </a:r>
            <a:r>
              <a:rPr lang="ja-JP" altLang="ja-JP" sz="1400" dirty="0">
                <a:latin typeface="Meiryo UI" panose="020B0604030504040204" pitchFamily="50" charset="-128"/>
                <a:ea typeface="Meiryo UI" panose="020B0604030504040204" pitchFamily="50" charset="-128"/>
              </a:rPr>
              <a:t>。</a:t>
            </a:r>
          </a:p>
          <a:p>
            <a:pPr>
              <a:lnSpc>
                <a:spcPct val="150000"/>
              </a:lnSpc>
            </a:pPr>
            <a:r>
              <a:rPr lang="ja-JP" altLang="ja-JP" sz="1400" dirty="0">
                <a:latin typeface="Meiryo UI" panose="020B0604030504040204" pitchFamily="50" charset="-128"/>
                <a:ea typeface="Meiryo UI" panose="020B0604030504040204" pitchFamily="50" charset="-128"/>
              </a:rPr>
              <a:t>④電話がかかります。競技者の第一声から競技開始となり、終話（通話を終了した時点）</a:t>
            </a:r>
            <a:endParaRPr lang="en-US" altLang="ja-JP" sz="1400" dirty="0">
              <a:latin typeface="Meiryo UI" panose="020B0604030504040204" pitchFamily="50" charset="-128"/>
              <a:ea typeface="Meiryo UI" panose="020B0604030504040204" pitchFamily="50" charset="-128"/>
            </a:endParaRPr>
          </a:p>
          <a:p>
            <a:pPr>
              <a:lnSpc>
                <a:spcPct val="150000"/>
              </a:lnSpc>
            </a:pPr>
            <a:r>
              <a:rPr lang="ja-JP" altLang="en-US" sz="1400" dirty="0">
                <a:latin typeface="Meiryo UI" panose="020B0604030504040204" pitchFamily="50" charset="-128"/>
                <a:ea typeface="Meiryo UI" panose="020B0604030504040204" pitchFamily="50" charset="-128"/>
              </a:rPr>
              <a:t>　</a:t>
            </a:r>
            <a:r>
              <a:rPr lang="ja-JP" altLang="ja-JP" sz="1400" dirty="0">
                <a:latin typeface="Meiryo UI" panose="020B0604030504040204" pitchFamily="50" charset="-128"/>
                <a:ea typeface="Meiryo UI" panose="020B0604030504040204" pitchFamily="50" charset="-128"/>
              </a:rPr>
              <a:t>まで</a:t>
            </a:r>
            <a:r>
              <a:rPr lang="ja-JP" altLang="en-US" sz="1400" dirty="0">
                <a:latin typeface="Meiryo UI" panose="020B0604030504040204" pitchFamily="50" charset="-128"/>
                <a:ea typeface="Meiryo UI" panose="020B0604030504040204" pitchFamily="50" charset="-128"/>
              </a:rPr>
              <a:t>を</a:t>
            </a:r>
            <a:r>
              <a:rPr lang="ja-JP" altLang="ja-JP" sz="1400" dirty="0">
                <a:latin typeface="Meiryo UI" panose="020B0604030504040204" pitchFamily="50" charset="-128"/>
                <a:ea typeface="Meiryo UI" panose="020B0604030504040204" pitchFamily="50" charset="-128"/>
              </a:rPr>
              <a:t>計測します。</a:t>
            </a:r>
          </a:p>
        </p:txBody>
      </p:sp>
      <p:sp>
        <p:nvSpPr>
          <p:cNvPr id="7" name="テキスト ボックス 6">
            <a:extLst>
              <a:ext uri="{FF2B5EF4-FFF2-40B4-BE49-F238E27FC236}">
                <a16:creationId xmlns:a16="http://schemas.microsoft.com/office/drawing/2014/main" id="{CDC0DC32-E32D-898A-9DBA-A12C8E5E1347}"/>
              </a:ext>
            </a:extLst>
          </p:cNvPr>
          <p:cNvSpPr txBox="1"/>
          <p:nvPr/>
        </p:nvSpPr>
        <p:spPr>
          <a:xfrm>
            <a:off x="332543" y="7989248"/>
            <a:ext cx="6788080" cy="666593"/>
          </a:xfrm>
          <a:prstGeom prst="rect">
            <a:avLst/>
          </a:prstGeom>
          <a:noFill/>
        </p:spPr>
        <p:txBody>
          <a:bodyPr wrap="square" rtlCol="0">
            <a:spAutoFit/>
          </a:bodyPr>
          <a:lstStyle/>
          <a:p>
            <a:pPr>
              <a:lnSpc>
                <a:spcPts val="2400"/>
              </a:lnSpc>
            </a:pPr>
            <a:r>
              <a:rPr lang="en-US" altLang="ja-JP" sz="1400" dirty="0">
                <a:latin typeface="Meiryo UI" panose="020B0604030504040204" pitchFamily="50" charset="-128"/>
                <a:ea typeface="Meiryo UI" panose="020B0604030504040204" pitchFamily="50" charset="-128"/>
              </a:rPr>
              <a:t>(9)</a:t>
            </a:r>
            <a:r>
              <a:rPr lang="ja-JP" altLang="en-US" sz="1400" dirty="0">
                <a:latin typeface="Meiryo UI" panose="020B0604030504040204" pitchFamily="50" charset="-128"/>
                <a:ea typeface="Meiryo UI" panose="020B0604030504040204" pitchFamily="50" charset="-128"/>
              </a:rPr>
              <a:t> 競技が終了したら、手荷物をもって観客席内の指定の選手席に着いて頂きますので、</a:t>
            </a:r>
            <a:endParaRPr lang="en-US" altLang="ja-JP" sz="1400" dirty="0">
              <a:latin typeface="Meiryo UI" panose="020B0604030504040204" pitchFamily="50" charset="-128"/>
              <a:ea typeface="Meiryo UI" panose="020B0604030504040204" pitchFamily="50" charset="-128"/>
            </a:endParaRPr>
          </a:p>
          <a:p>
            <a:pPr>
              <a:lnSpc>
                <a:spcPts val="2400"/>
              </a:lnSpc>
            </a:pPr>
            <a:r>
              <a:rPr lang="ja-JP" altLang="en-US" sz="1400" dirty="0">
                <a:latin typeface="Meiryo UI" panose="020B0604030504040204" pitchFamily="50" charset="-128"/>
                <a:ea typeface="Meiryo UI" panose="020B0604030504040204" pitchFamily="50" charset="-128"/>
              </a:rPr>
              <a:t>　他の選手の競技を観覧ください。選手は控室には戻れません。</a:t>
            </a:r>
          </a:p>
        </p:txBody>
      </p:sp>
      <p:sp>
        <p:nvSpPr>
          <p:cNvPr id="3" name="テキスト ボックス 2">
            <a:extLst>
              <a:ext uri="{FF2B5EF4-FFF2-40B4-BE49-F238E27FC236}">
                <a16:creationId xmlns:a16="http://schemas.microsoft.com/office/drawing/2014/main" id="{34BC670B-8442-3A6E-425C-3A95EDE50E26}"/>
              </a:ext>
            </a:extLst>
          </p:cNvPr>
          <p:cNvSpPr txBox="1"/>
          <p:nvPr/>
        </p:nvSpPr>
        <p:spPr>
          <a:xfrm>
            <a:off x="3230880" y="8823960"/>
            <a:ext cx="434734" cy="276999"/>
          </a:xfrm>
          <a:prstGeom prst="rect">
            <a:avLst/>
          </a:prstGeom>
          <a:noFill/>
        </p:spPr>
        <p:txBody>
          <a:bodyPr wrap="none" rtlCol="0">
            <a:spAutoFit/>
          </a:bodyPr>
          <a:lstStyle/>
          <a:p>
            <a:r>
              <a:rPr kumimoji="1" lang="en-US" altLang="ja-JP" sz="1200" dirty="0"/>
              <a:t>-10-</a:t>
            </a:r>
            <a:endParaRPr kumimoji="1" lang="ja-JP" altLang="en-US" sz="1200" dirty="0"/>
          </a:p>
        </p:txBody>
      </p:sp>
    </p:spTree>
    <p:extLst>
      <p:ext uri="{BB962C8B-B14F-4D97-AF65-F5344CB8AC3E}">
        <p14:creationId xmlns:p14="http://schemas.microsoft.com/office/powerpoint/2010/main" val="355707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C1BBF9-37ED-6D10-51AE-880DAA40638F}"/>
            </a:ext>
          </a:extLst>
        </p:cNvPr>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09993AC-64FB-23B2-4674-58FEFB8F505E}"/>
              </a:ext>
            </a:extLst>
          </p:cNvPr>
          <p:cNvSpPr txBox="1"/>
          <p:nvPr/>
        </p:nvSpPr>
        <p:spPr>
          <a:xfrm>
            <a:off x="207079" y="317449"/>
            <a:ext cx="6788080" cy="2513252"/>
          </a:xfrm>
          <a:prstGeom prst="rect">
            <a:avLst/>
          </a:prstGeom>
          <a:noFill/>
        </p:spPr>
        <p:txBody>
          <a:bodyPr wrap="square" rtlCol="0">
            <a:spAutoFit/>
          </a:bodyPr>
          <a:lstStyle/>
          <a:p>
            <a:pPr>
              <a:lnSpc>
                <a:spcPts val="2400"/>
              </a:lnSpc>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 代表選考会出場の選手にはお弁当を用意します。</a:t>
            </a:r>
          </a:p>
          <a:p>
            <a:pPr>
              <a:lnSpc>
                <a:spcPts val="2400"/>
              </a:lnSpc>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(11)</a:t>
            </a:r>
            <a:r>
              <a:rPr lang="ja-JP" altLang="en-US" sz="1400" dirty="0">
                <a:latin typeface="Meiryo UI" panose="020B0604030504040204" pitchFamily="50" charset="-128"/>
                <a:ea typeface="Meiryo UI" panose="020B0604030504040204" pitchFamily="50" charset="-128"/>
              </a:rPr>
              <a:t> 代表選考会出場者の「優勝」「準優勝」「第</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位」には表彰状、トロフィー、副賞を、</a:t>
            </a:r>
            <a:endParaRPr lang="en-US" altLang="ja-JP" sz="1400" dirty="0">
              <a:latin typeface="Meiryo UI" panose="020B0604030504040204" pitchFamily="50" charset="-128"/>
              <a:ea typeface="Meiryo UI" panose="020B0604030504040204" pitchFamily="50" charset="-128"/>
            </a:endParaRPr>
          </a:p>
          <a:p>
            <a:pPr>
              <a:lnSpc>
                <a:spcPts val="2400"/>
              </a:lnSpc>
            </a:pPr>
            <a:r>
              <a:rPr lang="ja-JP" altLang="en-US" sz="1400" dirty="0">
                <a:latin typeface="Meiryo UI" panose="020B0604030504040204" pitchFamily="50" charset="-128"/>
                <a:ea typeface="Meiryo UI" panose="020B0604030504040204" pitchFamily="50" charset="-128"/>
              </a:rPr>
              <a:t>　　　　「優秀賞」</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名には表彰状、副賞を、そして大会初参加で代表選考会に進出した成</a:t>
            </a:r>
            <a:endParaRPr lang="en-US" altLang="ja-JP" sz="1400" dirty="0">
              <a:latin typeface="Meiryo UI" panose="020B0604030504040204" pitchFamily="50" charset="-128"/>
              <a:ea typeface="Meiryo UI" panose="020B0604030504040204" pitchFamily="50" charset="-128"/>
            </a:endParaRPr>
          </a:p>
          <a:p>
            <a:pPr>
              <a:lnSpc>
                <a:spcPts val="2400"/>
              </a:lnSpc>
            </a:pPr>
            <a:r>
              <a:rPr lang="ja-JP" altLang="en-US" sz="1400" dirty="0">
                <a:latin typeface="Meiryo UI" panose="020B0604030504040204" pitchFamily="50" charset="-128"/>
                <a:ea typeface="Meiryo UI" panose="020B0604030504040204" pitchFamily="50" charset="-128"/>
              </a:rPr>
              <a:t>　　　績上位</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名には「新人賞」として表彰状、副賞を授与します。（「優勝」から「優秀賞」</a:t>
            </a:r>
            <a:endParaRPr lang="en-US" altLang="ja-JP" sz="1400" dirty="0">
              <a:latin typeface="Meiryo UI" panose="020B0604030504040204" pitchFamily="50" charset="-128"/>
              <a:ea typeface="Meiryo UI" panose="020B0604030504040204" pitchFamily="50" charset="-128"/>
            </a:endParaRPr>
          </a:p>
          <a:p>
            <a:pPr>
              <a:lnSpc>
                <a:spcPts val="2400"/>
              </a:lnSpc>
            </a:pPr>
            <a:r>
              <a:rPr lang="ja-JP" altLang="en-US" sz="1400" dirty="0">
                <a:latin typeface="Meiryo UI" panose="020B0604030504040204" pitchFamily="50" charset="-128"/>
                <a:ea typeface="Meiryo UI" panose="020B0604030504040204" pitchFamily="50" charset="-128"/>
              </a:rPr>
              <a:t>　　　までに入賞した場合は重複表彰とはせずに繰り上げし表彰。）</a:t>
            </a:r>
          </a:p>
          <a:p>
            <a:pPr>
              <a:lnSpc>
                <a:spcPts val="2400"/>
              </a:lnSpc>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(13)</a:t>
            </a:r>
            <a:r>
              <a:rPr lang="ja-JP" altLang="en-US" sz="1400" dirty="0">
                <a:latin typeface="Meiryo UI" panose="020B0604030504040204" pitchFamily="50" charset="-128"/>
                <a:ea typeface="Meiryo UI" panose="020B0604030504040204" pitchFamily="50" charset="-128"/>
              </a:rPr>
              <a:t> 当日、選手は受付後、成績発表までの間、会場に残っていてください。</a:t>
            </a:r>
          </a:p>
          <a:p>
            <a:pPr>
              <a:lnSpc>
                <a:spcPts val="2400"/>
              </a:lnSpc>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(14)</a:t>
            </a:r>
            <a:r>
              <a:rPr lang="ja-JP" altLang="en-US" sz="1400" dirty="0">
                <a:latin typeface="Meiryo UI" panose="020B0604030504040204" pitchFamily="50" charset="-128"/>
                <a:ea typeface="Meiryo UI" panose="020B0604030504040204" pitchFamily="50" charset="-128"/>
              </a:rPr>
              <a:t> 代表選考会の競技模様は</a:t>
            </a:r>
            <a:r>
              <a:rPr lang="en-US" altLang="ja-JP" sz="1400" dirty="0">
                <a:latin typeface="Meiryo UI" panose="020B0604030504040204" pitchFamily="50" charset="-128"/>
                <a:ea typeface="Meiryo UI" panose="020B0604030504040204" pitchFamily="50" charset="-128"/>
              </a:rPr>
              <a:t>YouTube</a:t>
            </a:r>
            <a:r>
              <a:rPr lang="ja-JP" altLang="en-US" sz="1400" dirty="0">
                <a:latin typeface="Meiryo UI" panose="020B0604030504040204" pitchFamily="50" charset="-128"/>
                <a:ea typeface="Meiryo UI" panose="020B0604030504040204" pitchFamily="50" charset="-128"/>
              </a:rPr>
              <a:t>によるライブ配信を実施予定ですので予めご</a:t>
            </a:r>
            <a:endParaRPr lang="en-US" altLang="ja-JP" sz="1400" dirty="0">
              <a:latin typeface="Meiryo UI" panose="020B0604030504040204" pitchFamily="50" charset="-128"/>
              <a:ea typeface="Meiryo UI" panose="020B0604030504040204" pitchFamily="50" charset="-128"/>
            </a:endParaRPr>
          </a:p>
          <a:p>
            <a:pPr>
              <a:lnSpc>
                <a:spcPts val="2400"/>
              </a:lnSpc>
            </a:pPr>
            <a:r>
              <a:rPr lang="ja-JP" altLang="en-US" sz="1400" dirty="0">
                <a:latin typeface="Meiryo UI" panose="020B0604030504040204" pitchFamily="50" charset="-128"/>
                <a:ea typeface="Meiryo UI" panose="020B0604030504040204" pitchFamily="50" charset="-128"/>
              </a:rPr>
              <a:t>　　　了承ください。なお、視聴可能な</a:t>
            </a:r>
            <a:r>
              <a:rPr lang="en-US" altLang="ja-JP" sz="1400" dirty="0">
                <a:latin typeface="Meiryo UI" panose="020B0604030504040204" pitchFamily="50" charset="-128"/>
                <a:ea typeface="Meiryo UI" panose="020B0604030504040204" pitchFamily="50" charset="-128"/>
              </a:rPr>
              <a:t>URL</a:t>
            </a:r>
            <a:r>
              <a:rPr lang="ja-JP" altLang="en-US" sz="1400" dirty="0">
                <a:latin typeface="Meiryo UI" panose="020B0604030504040204" pitchFamily="50" charset="-128"/>
                <a:ea typeface="Meiryo UI" panose="020B0604030504040204" pitchFamily="50" charset="-128"/>
              </a:rPr>
              <a:t>は参加選手とその所属企業にのみ周知します。</a:t>
            </a:r>
          </a:p>
        </p:txBody>
      </p:sp>
      <p:sp>
        <p:nvSpPr>
          <p:cNvPr id="5" name="テキスト ボックス 4">
            <a:extLst>
              <a:ext uri="{FF2B5EF4-FFF2-40B4-BE49-F238E27FC236}">
                <a16:creationId xmlns:a16="http://schemas.microsoft.com/office/drawing/2014/main" id="{C777FF7B-F6E3-9276-C420-661550CDE5C9}"/>
              </a:ext>
            </a:extLst>
          </p:cNvPr>
          <p:cNvSpPr txBox="1"/>
          <p:nvPr/>
        </p:nvSpPr>
        <p:spPr>
          <a:xfrm>
            <a:off x="207079" y="3085640"/>
            <a:ext cx="6529001" cy="307777"/>
          </a:xfrm>
          <a:prstGeom prst="rect">
            <a:avLst/>
          </a:prstGeom>
          <a:noFill/>
        </p:spPr>
        <p:txBody>
          <a:bodyPr wrap="square" rtlCol="0">
            <a:spAutoFit/>
          </a:bodyP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当日の選手の流れ（動線）</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（例）</a:t>
            </a:r>
            <a:endParaRPr lang="ja-JP" altLang="ja-JP" sz="1400" dirty="0">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F8CC7998-4A36-9482-12D4-FBCB62C0304B}"/>
              </a:ext>
            </a:extLst>
          </p:cNvPr>
          <p:cNvGraphicFramePr>
            <a:graphicFrameLocks noGrp="1"/>
          </p:cNvGraphicFramePr>
          <p:nvPr>
            <p:extLst>
              <p:ext uri="{D42A27DB-BD31-4B8C-83A1-F6EECF244321}">
                <p14:modId xmlns:p14="http://schemas.microsoft.com/office/powerpoint/2010/main" val="3630446969"/>
              </p:ext>
            </p:extLst>
          </p:nvPr>
        </p:nvGraphicFramePr>
        <p:xfrm>
          <a:off x="335280" y="3450236"/>
          <a:ext cx="5440680" cy="4820920"/>
        </p:xfrm>
        <a:graphic>
          <a:graphicData uri="http://schemas.openxmlformats.org/drawingml/2006/table">
            <a:tbl>
              <a:tblPr firstRow="1" bandRow="1">
                <a:tableStyleId>{10A1B5D5-9B99-4C35-A422-299274C87663}</a:tableStyleId>
              </a:tblPr>
              <a:tblGrid>
                <a:gridCol w="1813560">
                  <a:extLst>
                    <a:ext uri="{9D8B030D-6E8A-4147-A177-3AD203B41FA5}">
                      <a16:colId xmlns:a16="http://schemas.microsoft.com/office/drawing/2014/main" val="1278453696"/>
                    </a:ext>
                  </a:extLst>
                </a:gridCol>
                <a:gridCol w="2026920">
                  <a:extLst>
                    <a:ext uri="{9D8B030D-6E8A-4147-A177-3AD203B41FA5}">
                      <a16:colId xmlns:a16="http://schemas.microsoft.com/office/drawing/2014/main" val="472581290"/>
                    </a:ext>
                  </a:extLst>
                </a:gridCol>
                <a:gridCol w="1600200">
                  <a:extLst>
                    <a:ext uri="{9D8B030D-6E8A-4147-A177-3AD203B41FA5}">
                      <a16:colId xmlns:a16="http://schemas.microsoft.com/office/drawing/2014/main" val="947028727"/>
                    </a:ext>
                  </a:extLst>
                </a:gridCol>
              </a:tblGrid>
              <a:tr h="370840">
                <a:tc>
                  <a:txBody>
                    <a:bodyPr/>
                    <a:lstStyle/>
                    <a:p>
                      <a:pPr algn="ctr"/>
                      <a:r>
                        <a:rPr kumimoji="1" lang="ja-JP" altLang="en-US" sz="1400" dirty="0">
                          <a:latin typeface="Meiryo UI" panose="020B0604030504040204" pitchFamily="50" charset="-128"/>
                          <a:ea typeface="Meiryo UI" panose="020B0604030504040204" pitchFamily="50" charset="-128"/>
                        </a:rPr>
                        <a:t>時　間</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内　容</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場　所</a:t>
                      </a:r>
                    </a:p>
                  </a:txBody>
                  <a:tcPr anchor="ctr"/>
                </a:tc>
                <a:extLst>
                  <a:ext uri="{0D108BD9-81ED-4DB2-BD59-A6C34878D82A}">
                    <a16:rowId xmlns:a16="http://schemas.microsoft.com/office/drawing/2014/main" val="1858006875"/>
                  </a:ext>
                </a:extLst>
              </a:tr>
              <a:tr h="370840">
                <a:tc>
                  <a:txBody>
                    <a:bodyPr/>
                    <a:lstStyle/>
                    <a:p>
                      <a:r>
                        <a:rPr kumimoji="1" lang="en-US" altLang="ja-JP" sz="1400" dirty="0">
                          <a:latin typeface="Meiryo UI" panose="020B0604030504040204" pitchFamily="50" charset="-128"/>
                          <a:ea typeface="Meiryo UI" panose="020B0604030504040204" pitchFamily="50" charset="-128"/>
                        </a:rPr>
                        <a:t>9:30</a:t>
                      </a:r>
                      <a:r>
                        <a:rPr kumimoji="1" lang="ja-JP" altLang="en-US" sz="1400" dirty="0">
                          <a:latin typeface="Meiryo UI" panose="020B0604030504040204" pitchFamily="50" charset="-128"/>
                          <a:ea typeface="Meiryo UI" panose="020B0604030504040204" pitchFamily="50" charset="-128"/>
                        </a:rPr>
                        <a:t>～</a:t>
                      </a:r>
                    </a:p>
                  </a:txBody>
                  <a:tcPr anchor="ctr"/>
                </a:tc>
                <a:tc>
                  <a:txBody>
                    <a:bodyPr/>
                    <a:lstStyle/>
                    <a:p>
                      <a:r>
                        <a:rPr kumimoji="1" lang="ja-JP" altLang="en-US" sz="1400" dirty="0">
                          <a:latin typeface="Meiryo UI" panose="020B0604030504040204" pitchFamily="50" charset="-128"/>
                          <a:ea typeface="Meiryo UI" panose="020B0604030504040204" pitchFamily="50" charset="-128"/>
                        </a:rPr>
                        <a:t>受付、くじ引き①</a:t>
                      </a:r>
                    </a:p>
                  </a:txBody>
                  <a:tcPr anchor="ctr"/>
                </a:tc>
                <a:tc>
                  <a:txBody>
                    <a:bodyPr/>
                    <a:lstStyle/>
                    <a:p>
                      <a:r>
                        <a:rPr kumimoji="1" lang="en-US" altLang="ja-JP" sz="1400" dirty="0">
                          <a:latin typeface="Meiryo UI" panose="020B0604030504040204" pitchFamily="50" charset="-128"/>
                          <a:ea typeface="Meiryo UI" panose="020B0604030504040204" pitchFamily="50" charset="-128"/>
                        </a:rPr>
                        <a:t>1F</a:t>
                      </a:r>
                      <a:r>
                        <a:rPr kumimoji="1" lang="ja-JP" altLang="en-US" sz="1400" dirty="0">
                          <a:latin typeface="Meiryo UI" panose="020B0604030504040204" pitchFamily="50" charset="-128"/>
                          <a:ea typeface="Meiryo UI" panose="020B0604030504040204" pitchFamily="50" charset="-128"/>
                        </a:rPr>
                        <a:t>ロビー</a:t>
                      </a:r>
                    </a:p>
                  </a:txBody>
                  <a:tcPr anchor="ctr"/>
                </a:tc>
                <a:extLst>
                  <a:ext uri="{0D108BD9-81ED-4DB2-BD59-A6C34878D82A}">
                    <a16:rowId xmlns:a16="http://schemas.microsoft.com/office/drawing/2014/main" val="2945986049"/>
                  </a:ext>
                </a:extLst>
              </a:tr>
              <a:tr h="370840">
                <a:tc>
                  <a:txBody>
                    <a:bodyPr/>
                    <a:lstStyle/>
                    <a:p>
                      <a:r>
                        <a:rPr kumimoji="1" lang="en-US" altLang="ja-JP" sz="1400" dirty="0">
                          <a:latin typeface="Meiryo UI" panose="020B0604030504040204" pitchFamily="50" charset="-128"/>
                          <a:ea typeface="Meiryo UI" panose="020B0604030504040204" pitchFamily="50" charset="-128"/>
                        </a:rPr>
                        <a:t>9:50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a:latin typeface="Meiryo UI" panose="020B0604030504040204" pitchFamily="50" charset="-128"/>
                          <a:ea typeface="Meiryo UI" panose="020B0604030504040204" pitchFamily="50" charset="-128"/>
                        </a:rPr>
                        <a:t>競技順くじ②</a:t>
                      </a:r>
                    </a:p>
                  </a:txBody>
                  <a:tcPr anchor="ctr"/>
                </a:tc>
                <a:tc>
                  <a:txBody>
                    <a:bodyPr/>
                    <a:lstStyle/>
                    <a:p>
                      <a:r>
                        <a:rPr kumimoji="1" lang="en-US" altLang="ja-JP" sz="1400" dirty="0">
                          <a:latin typeface="Meiryo UI" panose="020B0604030504040204" pitchFamily="50" charset="-128"/>
                          <a:ea typeface="Meiryo UI" panose="020B0604030504040204" pitchFamily="50" charset="-128"/>
                        </a:rPr>
                        <a:t>1F</a:t>
                      </a:r>
                      <a:r>
                        <a:rPr kumimoji="1" lang="ja-JP" altLang="en-US" sz="1400" dirty="0">
                          <a:latin typeface="Meiryo UI" panose="020B0604030504040204" pitchFamily="50" charset="-128"/>
                          <a:ea typeface="Meiryo UI" panose="020B0604030504040204" pitchFamily="50" charset="-128"/>
                        </a:rPr>
                        <a:t>選手控室</a:t>
                      </a:r>
                    </a:p>
                  </a:txBody>
                  <a:tcPr anchor="ctr"/>
                </a:tc>
                <a:extLst>
                  <a:ext uri="{0D108BD9-81ED-4DB2-BD59-A6C34878D82A}">
                    <a16:rowId xmlns:a16="http://schemas.microsoft.com/office/drawing/2014/main" val="2958164667"/>
                  </a:ext>
                </a:extLst>
              </a:tr>
              <a:tr h="370840">
                <a:tc>
                  <a:txBody>
                    <a:bodyPr/>
                    <a:lstStyle/>
                    <a:p>
                      <a:r>
                        <a:rPr kumimoji="1" lang="en-US" altLang="ja-JP" sz="1400" dirty="0">
                          <a:latin typeface="Meiryo UI" panose="020B0604030504040204" pitchFamily="50" charset="-128"/>
                          <a:ea typeface="Meiryo UI" panose="020B0604030504040204" pitchFamily="50" charset="-128"/>
                        </a:rPr>
                        <a:t>10:15</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a:latin typeface="Meiryo UI" panose="020B0604030504040204" pitchFamily="50" charset="-128"/>
                          <a:ea typeface="Meiryo UI" panose="020B0604030504040204" pitchFamily="50" charset="-128"/>
                        </a:rPr>
                        <a:t>ステージ下見</a:t>
                      </a:r>
                    </a:p>
                  </a:txBody>
                  <a:tcPr anchor="ctr"/>
                </a:tc>
                <a:tc>
                  <a:txBody>
                    <a:bodyPr/>
                    <a:lstStyle/>
                    <a:p>
                      <a:r>
                        <a:rPr kumimoji="1" lang="en-US" altLang="ja-JP" sz="1400" dirty="0">
                          <a:latin typeface="Meiryo UI" panose="020B0604030504040204" pitchFamily="50" charset="-128"/>
                          <a:ea typeface="Meiryo UI" panose="020B0604030504040204" pitchFamily="50" charset="-128"/>
                        </a:rPr>
                        <a:t>2F</a:t>
                      </a:r>
                      <a:r>
                        <a:rPr kumimoji="1" lang="ja-JP" altLang="en-US" sz="1400" dirty="0">
                          <a:latin typeface="Meiryo UI" panose="020B0604030504040204" pitchFamily="50" charset="-128"/>
                          <a:ea typeface="Meiryo UI" panose="020B0604030504040204" pitchFamily="50" charset="-128"/>
                        </a:rPr>
                        <a:t>ホール</a:t>
                      </a:r>
                    </a:p>
                  </a:txBody>
                  <a:tcPr anchor="ctr"/>
                </a:tc>
                <a:extLst>
                  <a:ext uri="{0D108BD9-81ED-4DB2-BD59-A6C34878D82A}">
                    <a16:rowId xmlns:a16="http://schemas.microsoft.com/office/drawing/2014/main" val="2805407146"/>
                  </a:ext>
                </a:extLst>
              </a:tr>
              <a:tr h="370840">
                <a:tc>
                  <a:txBody>
                    <a:bodyPr/>
                    <a:lstStyle/>
                    <a:p>
                      <a:r>
                        <a:rPr kumimoji="1" lang="en-US" altLang="ja-JP" sz="1400" dirty="0">
                          <a:latin typeface="Meiryo UI" panose="020B0604030504040204" pitchFamily="50" charset="-128"/>
                          <a:ea typeface="Meiryo UI" panose="020B0604030504040204" pitchFamily="50" charset="-128"/>
                        </a:rPr>
                        <a:t>10:30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a:latin typeface="Meiryo UI" panose="020B0604030504040204" pitchFamily="50" charset="-128"/>
                          <a:ea typeface="Meiryo UI" panose="020B0604030504040204" pitchFamily="50" charset="-128"/>
                        </a:rPr>
                        <a:t>開会式</a:t>
                      </a:r>
                    </a:p>
                  </a:txBody>
                  <a:tcPr anchor="ctr"/>
                </a:tc>
                <a:tc>
                  <a:txBody>
                    <a:bodyPr/>
                    <a:lstStyle/>
                    <a:p>
                      <a:r>
                        <a:rPr kumimoji="1" lang="en-US" altLang="ja-JP" sz="1400" dirty="0">
                          <a:latin typeface="Meiryo UI" panose="020B0604030504040204" pitchFamily="50" charset="-128"/>
                          <a:ea typeface="Meiryo UI" panose="020B0604030504040204" pitchFamily="50" charset="-128"/>
                        </a:rPr>
                        <a:t>2F</a:t>
                      </a:r>
                      <a:r>
                        <a:rPr kumimoji="1" lang="ja-JP" altLang="en-US" sz="1400" dirty="0">
                          <a:latin typeface="Meiryo UI" panose="020B0604030504040204" pitchFamily="50" charset="-128"/>
                          <a:ea typeface="Meiryo UI" panose="020B0604030504040204" pitchFamily="50" charset="-128"/>
                        </a:rPr>
                        <a:t>ホール</a:t>
                      </a:r>
                    </a:p>
                  </a:txBody>
                  <a:tcPr anchor="ctr"/>
                </a:tc>
                <a:extLst>
                  <a:ext uri="{0D108BD9-81ED-4DB2-BD59-A6C34878D82A}">
                    <a16:rowId xmlns:a16="http://schemas.microsoft.com/office/drawing/2014/main" val="89956913"/>
                  </a:ext>
                </a:extLst>
              </a:tr>
              <a:tr h="370840">
                <a:tc>
                  <a:txBody>
                    <a:bodyPr/>
                    <a:lstStyle/>
                    <a:p>
                      <a:r>
                        <a:rPr kumimoji="1" lang="en-US" altLang="ja-JP" sz="1400" dirty="0">
                          <a:latin typeface="Meiryo UI" panose="020B0604030504040204" pitchFamily="50" charset="-128"/>
                          <a:ea typeface="Meiryo UI" panose="020B0604030504040204" pitchFamily="50" charset="-128"/>
                        </a:rPr>
                        <a:t>10:45</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a:latin typeface="Meiryo UI" panose="020B0604030504040204" pitchFamily="50" charset="-128"/>
                          <a:ea typeface="Meiryo UI" panose="020B0604030504040204" pitchFamily="50" charset="-128"/>
                        </a:rPr>
                        <a:t>開会式終了後移動</a:t>
                      </a:r>
                    </a:p>
                  </a:txBody>
                  <a:tcPr anchor="ctr"/>
                </a:tc>
                <a:tc>
                  <a:txBody>
                    <a:bodyPr/>
                    <a:lstStyle/>
                    <a:p>
                      <a:r>
                        <a:rPr kumimoji="1" lang="ja-JP" altLang="en-US" sz="1400" dirty="0">
                          <a:latin typeface="Meiryo UI" panose="020B0604030504040204" pitchFamily="50" charset="-128"/>
                          <a:ea typeface="Meiryo UI" panose="020B0604030504040204" pitchFamily="50" charset="-128"/>
                        </a:rPr>
                        <a:t>選手控室</a:t>
                      </a:r>
                    </a:p>
                  </a:txBody>
                  <a:tcPr anchor="ctr"/>
                </a:tc>
                <a:extLst>
                  <a:ext uri="{0D108BD9-81ED-4DB2-BD59-A6C34878D82A}">
                    <a16:rowId xmlns:a16="http://schemas.microsoft.com/office/drawing/2014/main" val="2413416758"/>
                  </a:ext>
                </a:extLst>
              </a:tr>
              <a:tr h="370840">
                <a:tc>
                  <a:txBody>
                    <a:bodyPr/>
                    <a:lstStyle/>
                    <a:p>
                      <a:r>
                        <a:rPr kumimoji="1" lang="en-US" altLang="ja-JP" sz="1400" dirty="0">
                          <a:latin typeface="Meiryo UI" panose="020B0604030504040204" pitchFamily="50" charset="-128"/>
                          <a:ea typeface="Meiryo UI" panose="020B0604030504040204" pitchFamily="50" charset="-128"/>
                        </a:rPr>
                        <a:t>11:00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a:latin typeface="Meiryo UI" panose="020B0604030504040204" pitchFamily="50" charset="-128"/>
                          <a:ea typeface="Meiryo UI" panose="020B0604030504040204" pitchFamily="50" charset="-128"/>
                        </a:rPr>
                        <a:t>競技開始</a:t>
                      </a: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53826779"/>
                  </a:ext>
                </a:extLst>
              </a:tr>
              <a:tr h="370840">
                <a:tc>
                  <a:txBody>
                    <a:bodyPr/>
                    <a:lstStyle/>
                    <a:p>
                      <a:r>
                        <a:rPr kumimoji="1" lang="en-US" altLang="ja-JP" sz="1400" dirty="0">
                          <a:latin typeface="Meiryo UI" panose="020B0604030504040204" pitchFamily="50" charset="-128"/>
                          <a:ea typeface="Meiryo UI" panose="020B0604030504040204" pitchFamily="50" charset="-128"/>
                        </a:rPr>
                        <a:t>12:00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a:latin typeface="Meiryo UI" panose="020B0604030504040204" pitchFamily="50" charset="-128"/>
                          <a:ea typeface="Meiryo UI" panose="020B0604030504040204" pitchFamily="50" charset="-128"/>
                        </a:rPr>
                        <a:t>昼食休憩</a:t>
                      </a: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083085267"/>
                  </a:ext>
                </a:extLst>
              </a:tr>
              <a:tr h="370840">
                <a:tc>
                  <a:txBody>
                    <a:bodyPr/>
                    <a:lstStyle/>
                    <a:p>
                      <a:r>
                        <a:rPr kumimoji="1" lang="en-US" altLang="ja-JP" sz="1400" dirty="0">
                          <a:latin typeface="Meiryo UI" panose="020B0604030504040204" pitchFamily="50" charset="-128"/>
                          <a:ea typeface="Meiryo UI" panose="020B0604030504040204" pitchFamily="50" charset="-128"/>
                        </a:rPr>
                        <a:t>13:00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a:latin typeface="Meiryo UI" panose="020B0604030504040204" pitchFamily="50" charset="-128"/>
                          <a:ea typeface="Meiryo UI" panose="020B0604030504040204" pitchFamily="50" charset="-128"/>
                        </a:rPr>
                        <a:t>競技開始</a:t>
                      </a: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029846738"/>
                  </a:ext>
                </a:extLst>
              </a:tr>
              <a:tr h="370840">
                <a:tc>
                  <a:txBody>
                    <a:bodyPr/>
                    <a:lstStyle/>
                    <a:p>
                      <a:r>
                        <a:rPr kumimoji="1" lang="en-US" altLang="ja-JP" sz="1400" dirty="0">
                          <a:latin typeface="Meiryo UI" panose="020B0604030504040204" pitchFamily="50" charset="-128"/>
                          <a:ea typeface="Meiryo UI" panose="020B0604030504040204" pitchFamily="50" charset="-128"/>
                        </a:rPr>
                        <a:t>14:00</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15:00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a:latin typeface="Meiryo UI" panose="020B0604030504040204" pitchFamily="50" charset="-128"/>
                          <a:ea typeface="Meiryo UI" panose="020B0604030504040204" pitchFamily="50" charset="-128"/>
                        </a:rPr>
                        <a:t>競技終了</a:t>
                      </a: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19681861"/>
                  </a:ext>
                </a:extLst>
              </a:tr>
              <a:tr h="370840">
                <a:tc>
                  <a:txBody>
                    <a:bodyPr/>
                    <a:lstStyle/>
                    <a:p>
                      <a:r>
                        <a:rPr kumimoji="1" lang="ja-JP" altLang="en-US" sz="1400" dirty="0">
                          <a:latin typeface="Meiryo UI" panose="020B0604030504040204" pitchFamily="50" charset="-128"/>
                          <a:ea typeface="Meiryo UI" panose="020B0604030504040204" pitchFamily="50" charset="-128"/>
                        </a:rPr>
                        <a:t>（約</a:t>
                      </a:r>
                      <a:r>
                        <a:rPr kumimoji="1" lang="en-US" altLang="ja-JP" sz="1400" dirty="0">
                          <a:latin typeface="Meiryo UI" panose="020B0604030504040204" pitchFamily="50" charset="-128"/>
                          <a:ea typeface="Meiryo UI" panose="020B0604030504040204" pitchFamily="50" charset="-128"/>
                        </a:rPr>
                        <a:t>50</a:t>
                      </a:r>
                      <a:r>
                        <a:rPr kumimoji="1" lang="ja-JP" altLang="en-US" sz="1400" dirty="0">
                          <a:latin typeface="Meiryo UI" panose="020B0604030504040204" pitchFamily="50" charset="-128"/>
                          <a:ea typeface="Meiryo UI" panose="020B0604030504040204" pitchFamily="50" charset="-128"/>
                        </a:rPr>
                        <a:t>分後）</a:t>
                      </a:r>
                    </a:p>
                  </a:txBody>
                  <a:tcPr anchor="ctr"/>
                </a:tc>
                <a:tc>
                  <a:txBody>
                    <a:bodyPr/>
                    <a:lstStyle/>
                    <a:p>
                      <a:r>
                        <a:rPr kumimoji="1" lang="ja-JP" altLang="en-US" sz="1400" dirty="0">
                          <a:latin typeface="Meiryo UI" panose="020B0604030504040204" pitchFamily="50" charset="-128"/>
                          <a:ea typeface="Meiryo UI" panose="020B0604030504040204" pitchFamily="50" charset="-128"/>
                        </a:rPr>
                        <a:t>審査</a:t>
                      </a: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3105465"/>
                  </a:ext>
                </a:extLst>
              </a:tr>
              <a:tr h="370840">
                <a:tc>
                  <a:txBody>
                    <a:bodyPr/>
                    <a:lstStyle/>
                    <a:p>
                      <a:r>
                        <a:rPr kumimoji="1" lang="en-US" altLang="ja-JP" sz="1400" dirty="0">
                          <a:latin typeface="Meiryo UI" panose="020B0604030504040204" pitchFamily="50" charset="-128"/>
                          <a:ea typeface="Meiryo UI" panose="020B0604030504040204" pitchFamily="50" charset="-128"/>
                        </a:rPr>
                        <a:t>14:50</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15:50</a:t>
                      </a:r>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a:latin typeface="Meiryo UI" panose="020B0604030504040204" pitchFamily="50" charset="-128"/>
                          <a:ea typeface="Meiryo UI" panose="020B0604030504040204" pitchFamily="50" charset="-128"/>
                        </a:rPr>
                        <a:t>閉会式</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表彰</a:t>
                      </a:r>
                    </a:p>
                  </a:txBody>
                  <a:tcPr anchor="ctr"/>
                </a:tc>
                <a:tc>
                  <a:txBody>
                    <a:bodyPr/>
                    <a:lstStyle/>
                    <a:p>
                      <a:r>
                        <a:rPr kumimoji="1" lang="en-US" altLang="ja-JP" sz="1400" dirty="0">
                          <a:latin typeface="Meiryo UI" panose="020B0604030504040204" pitchFamily="50" charset="-128"/>
                          <a:ea typeface="Meiryo UI" panose="020B0604030504040204" pitchFamily="50" charset="-128"/>
                        </a:rPr>
                        <a:t>2F</a:t>
                      </a:r>
                      <a:r>
                        <a:rPr kumimoji="1" lang="ja-JP" altLang="en-US" sz="1400" dirty="0">
                          <a:latin typeface="Meiryo UI" panose="020B0604030504040204" pitchFamily="50" charset="-128"/>
                          <a:ea typeface="Meiryo UI" panose="020B0604030504040204" pitchFamily="50" charset="-128"/>
                        </a:rPr>
                        <a:t>ホール</a:t>
                      </a:r>
                    </a:p>
                  </a:txBody>
                  <a:tcPr anchor="ctr"/>
                </a:tc>
                <a:extLst>
                  <a:ext uri="{0D108BD9-81ED-4DB2-BD59-A6C34878D82A}">
                    <a16:rowId xmlns:a16="http://schemas.microsoft.com/office/drawing/2014/main" val="1693154579"/>
                  </a:ext>
                </a:extLst>
              </a:tr>
              <a:tr h="370840">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a:txBody>
                    <a:bodyPr/>
                    <a:lstStyle/>
                    <a:p>
                      <a:r>
                        <a:rPr kumimoji="1" lang="ja-JP" altLang="en-US" sz="1400" dirty="0">
                          <a:latin typeface="Meiryo UI" panose="020B0604030504040204" pitchFamily="50" charset="-128"/>
                          <a:ea typeface="Meiryo UI" panose="020B0604030504040204" pitchFamily="50" charset="-128"/>
                        </a:rPr>
                        <a:t>終了</a:t>
                      </a: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44014720"/>
                  </a:ext>
                </a:extLst>
              </a:tr>
            </a:tbl>
          </a:graphicData>
        </a:graphic>
      </p:graphicFrame>
      <p:sp>
        <p:nvSpPr>
          <p:cNvPr id="7" name="テキスト ボックス 6">
            <a:extLst>
              <a:ext uri="{FF2B5EF4-FFF2-40B4-BE49-F238E27FC236}">
                <a16:creationId xmlns:a16="http://schemas.microsoft.com/office/drawing/2014/main" id="{47DA45E6-B453-3486-6DEE-EF22FE59255B}"/>
              </a:ext>
            </a:extLst>
          </p:cNvPr>
          <p:cNvSpPr txBox="1"/>
          <p:nvPr/>
        </p:nvSpPr>
        <p:spPr>
          <a:xfrm>
            <a:off x="207079" y="8327975"/>
            <a:ext cx="6529001" cy="523220"/>
          </a:xfrm>
          <a:prstGeom prst="rect">
            <a:avLst/>
          </a:prstGeom>
          <a:noFill/>
        </p:spPr>
        <p:txBody>
          <a:bodyPr wrap="square" rtlCol="0">
            <a:spAutoFit/>
          </a:bodyPr>
          <a:lstStyle/>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選手は順に競技席のある</a:t>
            </a:r>
            <a:r>
              <a:rPr lang="en-US" altLang="ja-JP" sz="1400" dirty="0">
                <a:latin typeface="Meiryo UI" panose="020B0604030504040204" pitchFamily="50" charset="-128"/>
                <a:ea typeface="Meiryo UI" panose="020B0604030504040204" pitchFamily="50" charset="-128"/>
              </a:rPr>
              <a:t>2F</a:t>
            </a:r>
            <a:r>
              <a:rPr lang="ja-JP" altLang="en-US" sz="1400" dirty="0">
                <a:latin typeface="Meiryo UI" panose="020B0604030504040204" pitchFamily="50" charset="-128"/>
                <a:ea typeface="Meiryo UI" panose="020B0604030504040204" pitchFamily="50" charset="-128"/>
              </a:rPr>
              <a:t>ホールに移動して頂きますが、その後、控室には戻れません。</a:t>
            </a:r>
            <a:endParaRPr lang="en-US" altLang="ja-JP" sz="1400" dirty="0">
              <a:latin typeface="Meiryo UI" panose="020B0604030504040204" pitchFamily="50" charset="-128"/>
              <a:ea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集合時間等は出場選手へ、別途、お知らせします。</a:t>
            </a:r>
            <a:endParaRPr lang="ja-JP" altLang="ja-JP" sz="14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2B9FBF53-858B-4E54-6709-6182AA0EFDBE}"/>
              </a:ext>
            </a:extLst>
          </p:cNvPr>
          <p:cNvSpPr txBox="1"/>
          <p:nvPr/>
        </p:nvSpPr>
        <p:spPr>
          <a:xfrm>
            <a:off x="3230880" y="8823960"/>
            <a:ext cx="434734" cy="276999"/>
          </a:xfrm>
          <a:prstGeom prst="rect">
            <a:avLst/>
          </a:prstGeom>
          <a:noFill/>
        </p:spPr>
        <p:txBody>
          <a:bodyPr wrap="none" rtlCol="0">
            <a:spAutoFit/>
          </a:bodyPr>
          <a:lstStyle/>
          <a:p>
            <a:r>
              <a:rPr kumimoji="1" lang="en-US" altLang="ja-JP" sz="1200" dirty="0"/>
              <a:t>-11-</a:t>
            </a:r>
            <a:endParaRPr kumimoji="1" lang="ja-JP" altLang="en-US" sz="1200" dirty="0"/>
          </a:p>
        </p:txBody>
      </p:sp>
    </p:spTree>
    <p:extLst>
      <p:ext uri="{BB962C8B-B14F-4D97-AF65-F5344CB8AC3E}">
        <p14:creationId xmlns:p14="http://schemas.microsoft.com/office/powerpoint/2010/main" val="2548383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74E187EC-07CB-98AF-E629-706D01A365B2}"/>
              </a:ext>
            </a:extLst>
          </p:cNvPr>
          <p:cNvSpPr txBox="1"/>
          <p:nvPr/>
        </p:nvSpPr>
        <p:spPr>
          <a:xfrm>
            <a:off x="207079" y="281480"/>
            <a:ext cx="6529001" cy="307777"/>
          </a:xfrm>
          <a:prstGeom prst="rect">
            <a:avLst/>
          </a:prstGeom>
          <a:noFill/>
        </p:spPr>
        <p:txBody>
          <a:bodyPr wrap="square" rtlCol="0">
            <a:spAutoFit/>
          </a:bodyPr>
          <a:lstStyle/>
          <a:p>
            <a:r>
              <a:rPr lang="en-US" altLang="ja-JP" sz="1400" b="1" dirty="0">
                <a:latin typeface="Meiryo UI" panose="020B0604030504040204" pitchFamily="50" charset="-128"/>
                <a:ea typeface="Meiryo UI" panose="020B0604030504040204" pitchFamily="50" charset="-128"/>
              </a:rPr>
              <a:t>Ⅲ</a:t>
            </a:r>
            <a:r>
              <a:rPr lang="ja-JP"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全国大会について</a:t>
            </a:r>
            <a:endParaRPr lang="ja-JP" altLang="ja-JP" sz="14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1B9EE688-C9A9-5D99-FE4C-95D9B7B56135}"/>
              </a:ext>
            </a:extLst>
          </p:cNvPr>
          <p:cNvSpPr txBox="1"/>
          <p:nvPr/>
        </p:nvSpPr>
        <p:spPr>
          <a:xfrm>
            <a:off x="285908" y="571278"/>
            <a:ext cx="7045057" cy="3561616"/>
          </a:xfrm>
          <a:prstGeom prst="rect">
            <a:avLst/>
          </a:prstGeom>
          <a:noFill/>
        </p:spPr>
        <p:txBody>
          <a:bodyPr wrap="square" rtlCol="0">
            <a:spAutoFit/>
          </a:bodyPr>
          <a:lstStyle/>
          <a:p>
            <a:pPr>
              <a:lnSpc>
                <a:spcPts val="2100"/>
              </a:lnSpc>
            </a:pP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全国大会へは石川県代表選手に参加頂きますが、石川県代表選考会で準優勝並び</a:t>
            </a: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に第</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位のお二人についても、全国大会での応対レベルを体感していただき、自らのスキル</a:t>
            </a: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アップに資していただくことを目的にご招待いたします。（旅費、宿泊費は当協会石川支</a:t>
            </a: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部負担。但し、移動手段、宿泊先等は協会旅費規程に基づき指定。）</a:t>
            </a:r>
          </a:p>
          <a:p>
            <a:pPr>
              <a:lnSpc>
                <a:spcPts val="2100"/>
              </a:lnSpc>
            </a:pP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代表選手、準優勝、第</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位の随行者の方々（各１名限定）についても、ご希望があれ</a:t>
            </a: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ば観覧可能ですが、旅費・宿泊費は自己負担でお願いします。宿泊先については以下の</a:t>
            </a: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ホテルをご利用頂けますのでご連絡ください。（部屋数に限りがあります。）</a:t>
            </a:r>
          </a:p>
          <a:p>
            <a:pPr>
              <a:lnSpc>
                <a:spcPts val="2100"/>
              </a:lnSpc>
            </a:pP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11</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13</a:t>
            </a:r>
            <a:r>
              <a:rPr lang="ja-JP" altLang="en-US" sz="1400" dirty="0">
                <a:latin typeface="Meiryo UI" panose="020B0604030504040204" pitchFamily="50" charset="-128"/>
                <a:ea typeface="Meiryo UI" panose="020B0604030504040204" pitchFamily="50" charset="-128"/>
              </a:rPr>
              <a:t>日（木）～</a:t>
            </a:r>
            <a:r>
              <a:rPr lang="en-US" altLang="ja-JP" sz="1400" dirty="0">
                <a:latin typeface="Meiryo UI" panose="020B0604030504040204" pitchFamily="50" charset="-128"/>
                <a:ea typeface="Meiryo UI" panose="020B0604030504040204" pitchFamily="50" charset="-128"/>
              </a:rPr>
              <a:t>15</a:t>
            </a:r>
            <a:r>
              <a:rPr lang="ja-JP" altLang="en-US" sz="1400" dirty="0">
                <a:latin typeface="Meiryo UI" panose="020B0604030504040204" pitchFamily="50" charset="-128"/>
                <a:ea typeface="Meiryo UI" panose="020B0604030504040204" pitchFamily="50" charset="-128"/>
              </a:rPr>
              <a:t>日</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土</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の</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泊</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日　　</a:t>
            </a:r>
          </a:p>
          <a:p>
            <a:pPr>
              <a:lnSpc>
                <a:spcPts val="2100"/>
              </a:lnSpc>
            </a:pPr>
            <a:r>
              <a:rPr lang="ja-JP" altLang="en-US" sz="1400" dirty="0">
                <a:latin typeface="Meiryo UI" panose="020B0604030504040204" pitchFamily="50" charset="-128"/>
                <a:ea typeface="Meiryo UI" panose="020B0604030504040204" pitchFamily="50" charset="-128"/>
              </a:rPr>
              <a:t> 　　 ・宿泊先　「東横</a:t>
            </a:r>
            <a:r>
              <a:rPr lang="en-US" altLang="ja-JP" sz="1400" dirty="0">
                <a:latin typeface="Meiryo UI" panose="020B0604030504040204" pitchFamily="50" charset="-128"/>
                <a:ea typeface="Meiryo UI" panose="020B0604030504040204" pitchFamily="50" charset="-128"/>
              </a:rPr>
              <a:t>INN</a:t>
            </a:r>
            <a:r>
              <a:rPr lang="ja-JP" altLang="en-US" sz="1400" dirty="0">
                <a:latin typeface="Meiryo UI" panose="020B0604030504040204" pitchFamily="50" charset="-128"/>
                <a:ea typeface="Meiryo UI" panose="020B0604030504040204" pitchFamily="50" charset="-128"/>
              </a:rPr>
              <a:t>　仙台駅西口中央」（宮城県仙台市青葉区中央</a:t>
            </a:r>
            <a:r>
              <a:rPr lang="en-US" altLang="ja-JP" sz="1400" dirty="0">
                <a:latin typeface="Meiryo UI" panose="020B0604030504040204" pitchFamily="50" charset="-128"/>
                <a:ea typeface="Meiryo UI" panose="020B0604030504040204" pitchFamily="50" charset="-128"/>
              </a:rPr>
              <a:t>1-1-10</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県代表選手は、ユーザ協会本部が予約した選手専用の別ホテルに宿泊　</a:t>
            </a: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「東横</a:t>
            </a:r>
            <a:r>
              <a:rPr lang="en-US" altLang="ja-JP" sz="1400" dirty="0">
                <a:latin typeface="Meiryo UI" panose="020B0604030504040204" pitchFamily="50" charset="-128"/>
                <a:ea typeface="Meiryo UI" panose="020B0604030504040204" pitchFamily="50" charset="-128"/>
              </a:rPr>
              <a:t>INN</a:t>
            </a:r>
            <a:r>
              <a:rPr lang="ja-JP" altLang="en-US" sz="1400" dirty="0">
                <a:latin typeface="Meiryo UI" panose="020B0604030504040204" pitchFamily="50" charset="-128"/>
                <a:ea typeface="Meiryo UI" panose="020B0604030504040204" pitchFamily="50" charset="-128"/>
              </a:rPr>
              <a:t>　仙台東口</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号館」</a:t>
            </a:r>
          </a:p>
          <a:p>
            <a:pPr>
              <a:lnSpc>
                <a:spcPts val="2100"/>
              </a:lnSpc>
            </a:pPr>
            <a:endParaRPr lang="ja-JP" altLang="en-US" sz="14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5920197C-13F3-1BF3-A742-CFF7A1709C2D}"/>
              </a:ext>
            </a:extLst>
          </p:cNvPr>
          <p:cNvSpPr txBox="1"/>
          <p:nvPr/>
        </p:nvSpPr>
        <p:spPr>
          <a:xfrm>
            <a:off x="3230880" y="8823960"/>
            <a:ext cx="434734" cy="276999"/>
          </a:xfrm>
          <a:prstGeom prst="rect">
            <a:avLst/>
          </a:prstGeom>
          <a:noFill/>
        </p:spPr>
        <p:txBody>
          <a:bodyPr wrap="none" rtlCol="0">
            <a:spAutoFit/>
          </a:bodyPr>
          <a:lstStyle/>
          <a:p>
            <a:r>
              <a:rPr kumimoji="1" lang="en-US" altLang="ja-JP" sz="1200" dirty="0"/>
              <a:t>-12-</a:t>
            </a:r>
            <a:endParaRPr kumimoji="1" lang="ja-JP" altLang="en-US" sz="1200" dirty="0"/>
          </a:p>
        </p:txBody>
      </p:sp>
    </p:spTree>
    <p:extLst>
      <p:ext uri="{BB962C8B-B14F-4D97-AF65-F5344CB8AC3E}">
        <p14:creationId xmlns:p14="http://schemas.microsoft.com/office/powerpoint/2010/main" val="612232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1EB1369F-938C-DBFA-0439-CC6225EEA7BF}"/>
              </a:ext>
            </a:extLst>
          </p:cNvPr>
          <p:cNvSpPr txBox="1"/>
          <p:nvPr/>
        </p:nvSpPr>
        <p:spPr>
          <a:xfrm>
            <a:off x="1502567" y="197277"/>
            <a:ext cx="3884397" cy="338554"/>
          </a:xfrm>
          <a:prstGeom prst="rect">
            <a:avLst/>
          </a:prstGeom>
          <a:noFill/>
        </p:spPr>
        <p:txBody>
          <a:bodyPr wrap="none" rtlCol="0">
            <a:spAutoFit/>
          </a:bodyPr>
          <a:lstStyle/>
          <a:p>
            <a:r>
              <a:rPr lang="en-US" altLang="ja-JP" sz="1600" b="1" dirty="0">
                <a:latin typeface="Meiryo UI" panose="020B0604030504040204" pitchFamily="50" charset="-128"/>
                <a:ea typeface="Meiryo UI" panose="020B0604030504040204" pitchFamily="50" charset="-128"/>
              </a:rPr>
              <a:t>2025</a:t>
            </a:r>
            <a:r>
              <a:rPr lang="ja-JP" altLang="ja-JP" sz="1600" b="1" dirty="0">
                <a:latin typeface="Meiryo UI" panose="020B0604030504040204" pitchFamily="50" charset="-128"/>
                <a:ea typeface="Meiryo UI" panose="020B0604030504040204" pitchFamily="50" charset="-128"/>
              </a:rPr>
              <a:t>年度　電話応対コンクール開催概要</a:t>
            </a:r>
            <a:endParaRPr kumimoji="1" lang="ja-JP" altLang="en-US" sz="16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F0062C7B-638B-9BBB-1985-9EECC83180AB}"/>
              </a:ext>
            </a:extLst>
          </p:cNvPr>
          <p:cNvSpPr txBox="1"/>
          <p:nvPr/>
        </p:nvSpPr>
        <p:spPr>
          <a:xfrm>
            <a:off x="252799" y="2044829"/>
            <a:ext cx="6788080" cy="6555641"/>
          </a:xfrm>
          <a:prstGeom prst="rect">
            <a:avLst/>
          </a:prstGeom>
          <a:noFill/>
        </p:spPr>
        <p:txBody>
          <a:bodyPr wrap="square" rtlCol="0">
            <a:spAutoFit/>
          </a:bodyPr>
          <a:lstStyle/>
          <a:p>
            <a:r>
              <a:rPr lang="ja-JP" altLang="ja-JP" sz="1400" b="1" dirty="0">
                <a:latin typeface="Meiryo UI" panose="020B0604030504040204" pitchFamily="50" charset="-128"/>
                <a:ea typeface="Meiryo UI" panose="020B0604030504040204" pitchFamily="50" charset="-128"/>
              </a:rPr>
              <a:t>１．出場資格</a:t>
            </a:r>
            <a:endParaRPr lang="ja-JP" altLang="ja-JP" sz="1400" dirty="0">
              <a:latin typeface="Meiryo UI" panose="020B0604030504040204" pitchFamily="50" charset="-128"/>
              <a:ea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どな</a:t>
            </a:r>
            <a:r>
              <a:rPr lang="ja-JP" altLang="ja-JP" sz="1400" dirty="0">
                <a:latin typeface="Meiryo UI" panose="020B0604030504040204" pitchFamily="50" charset="-128"/>
                <a:ea typeface="Meiryo UI" panose="020B0604030504040204" pitchFamily="50" charset="-128"/>
              </a:rPr>
              <a:t>たでもご参加いただけます。ただし、過去の全国大会において「優勝」又は「準優勝」さ</a:t>
            </a:r>
            <a:endParaRPr lang="en-US" altLang="ja-JP" sz="1400" dirty="0">
              <a:latin typeface="Meiryo UI" panose="020B0604030504040204" pitchFamily="50" charset="-128"/>
              <a:ea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rPr>
              <a:t>れた方は参加</a:t>
            </a:r>
            <a:r>
              <a:rPr lang="ja-JP" altLang="en-US" sz="1400" dirty="0">
                <a:latin typeface="Meiryo UI" panose="020B0604030504040204" pitchFamily="50" charset="-128"/>
                <a:ea typeface="Meiryo UI" panose="020B0604030504040204" pitchFamily="50" charset="-128"/>
              </a:rPr>
              <a:t>頂けません</a:t>
            </a:r>
            <a:r>
              <a:rPr lang="ja-JP" altLang="ja-JP" sz="1400" dirty="0">
                <a:latin typeface="Meiryo UI" panose="020B0604030504040204" pitchFamily="50" charset="-128"/>
                <a:ea typeface="Meiryo UI" panose="020B0604030504040204" pitchFamily="50" charset="-128"/>
              </a:rPr>
              <a:t>。</a:t>
            </a:r>
          </a:p>
          <a:p>
            <a:r>
              <a:rPr lang="ja-JP" altLang="ja-JP" sz="1400" dirty="0">
                <a:latin typeface="Meiryo UI" panose="020B0604030504040204" pitchFamily="50" charset="-128"/>
                <a:ea typeface="Meiryo UI" panose="020B0604030504040204" pitchFamily="50" charset="-128"/>
              </a:rPr>
              <a:t>　参加費は一般企業（個人）の方は一人</a:t>
            </a:r>
            <a:r>
              <a:rPr lang="en-US" altLang="ja-JP" sz="1400" dirty="0">
                <a:latin typeface="Meiryo UI" panose="020B0604030504040204" pitchFamily="50" charset="-128"/>
                <a:ea typeface="Meiryo UI" panose="020B0604030504040204" pitchFamily="50" charset="-128"/>
              </a:rPr>
              <a:t>3,300</a:t>
            </a:r>
            <a:r>
              <a:rPr lang="ja-JP" altLang="ja-JP" sz="1400" dirty="0">
                <a:latin typeface="Meiryo UI" panose="020B0604030504040204" pitchFamily="50" charset="-128"/>
                <a:ea typeface="Meiryo UI" panose="020B0604030504040204" pitchFamily="50" charset="-128"/>
              </a:rPr>
              <a:t>円（税込）。ユーザ協会会員事業所</a:t>
            </a:r>
            <a:endParaRPr lang="en-US" altLang="ja-JP" sz="1400" dirty="0">
              <a:latin typeface="Meiryo UI" panose="020B0604030504040204" pitchFamily="50" charset="-128"/>
              <a:ea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rPr>
              <a:t>社員及び個人会員は無料です。</a:t>
            </a:r>
          </a:p>
          <a:p>
            <a:r>
              <a:rPr lang="en-US" altLang="ja-JP" sz="1400" dirty="0">
                <a:latin typeface="Meiryo UI" panose="020B0604030504040204" pitchFamily="50" charset="-128"/>
                <a:ea typeface="Meiryo UI" panose="020B0604030504040204" pitchFamily="50" charset="-128"/>
              </a:rPr>
              <a:t> </a:t>
            </a:r>
            <a:endParaRPr lang="ja-JP" altLang="ja-JP" sz="1400" dirty="0">
              <a:latin typeface="Meiryo UI" panose="020B0604030504040204" pitchFamily="50" charset="-128"/>
              <a:ea typeface="Meiryo UI" panose="020B0604030504040204" pitchFamily="50" charset="-128"/>
            </a:endParaRPr>
          </a:p>
          <a:p>
            <a:r>
              <a:rPr lang="ja-JP" altLang="ja-JP" sz="1400" b="1" dirty="0">
                <a:latin typeface="Meiryo UI" panose="020B0604030504040204" pitchFamily="50" charset="-128"/>
                <a:ea typeface="Meiryo UI" panose="020B0604030504040204" pitchFamily="50" charset="-128"/>
              </a:rPr>
              <a:t>２．競技方法</a:t>
            </a:r>
            <a:endParaRPr lang="ja-JP" altLang="ja-JP" sz="1400" dirty="0">
              <a:latin typeface="Meiryo UI" panose="020B0604030504040204" pitchFamily="50" charset="-128"/>
              <a:ea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rPr>
              <a:t>　ユーザ協会作成の「</a:t>
            </a:r>
            <a:r>
              <a:rPr lang="en-US" altLang="ja-JP" sz="1400" dirty="0">
                <a:latin typeface="Meiryo UI" panose="020B0604030504040204" pitchFamily="50" charset="-128"/>
                <a:ea typeface="Meiryo UI" panose="020B0604030504040204" pitchFamily="50" charset="-128"/>
              </a:rPr>
              <a:t>2025</a:t>
            </a:r>
            <a:r>
              <a:rPr lang="ja-JP" altLang="ja-JP" sz="1400" dirty="0">
                <a:latin typeface="Meiryo UI" panose="020B0604030504040204" pitchFamily="50" charset="-128"/>
                <a:ea typeface="Meiryo UI" panose="020B0604030504040204" pitchFamily="50" charset="-128"/>
              </a:rPr>
              <a:t>年度 電話応対コンクール問題」により、実際の電話回線または</a:t>
            </a:r>
            <a:endParaRPr lang="en-US" altLang="ja-JP" sz="1400" dirty="0">
              <a:latin typeface="Meiryo UI" panose="020B0604030504040204" pitchFamily="50" charset="-128"/>
              <a:ea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rPr>
              <a:t>電話の模擬応対セットを使って模擬応対者と電話応対を行います。</a:t>
            </a:r>
          </a:p>
          <a:p>
            <a:r>
              <a:rPr lang="en-US" altLang="ja-JP" sz="1400" dirty="0">
                <a:latin typeface="Meiryo UI" panose="020B0604030504040204" pitchFamily="50" charset="-128"/>
                <a:ea typeface="Meiryo UI" panose="020B0604030504040204" pitchFamily="50" charset="-128"/>
              </a:rPr>
              <a:t> </a:t>
            </a:r>
            <a:endParaRPr lang="ja-JP" altLang="ja-JP" sz="1400" dirty="0">
              <a:latin typeface="Meiryo UI" panose="020B0604030504040204" pitchFamily="50" charset="-128"/>
              <a:ea typeface="Meiryo UI" panose="020B0604030504040204" pitchFamily="50" charset="-128"/>
            </a:endParaRPr>
          </a:p>
          <a:p>
            <a:r>
              <a:rPr lang="ja-JP" altLang="ja-JP" sz="1400" b="1" dirty="0">
                <a:latin typeface="Meiryo UI" panose="020B0604030504040204" pitchFamily="50" charset="-128"/>
                <a:ea typeface="Meiryo UI" panose="020B0604030504040204" pitchFamily="50" charset="-128"/>
              </a:rPr>
              <a:t>３．競技時間　　</a:t>
            </a:r>
            <a:endParaRPr lang="ja-JP" altLang="ja-JP" sz="1400" dirty="0">
              <a:latin typeface="Meiryo UI" panose="020B0604030504040204" pitchFamily="50" charset="-128"/>
              <a:ea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rPr>
              <a:t>　</a:t>
            </a:r>
            <a:r>
              <a:rPr lang="ja-JP" altLang="ja-JP" sz="1400" u="sng" dirty="0">
                <a:latin typeface="Meiryo UI" panose="020B0604030504040204" pitchFamily="50" charset="-128"/>
                <a:ea typeface="Meiryo UI" panose="020B0604030504040204" pitchFamily="50" charset="-128"/>
              </a:rPr>
              <a:t>競技時間は３分以内</a:t>
            </a:r>
            <a:r>
              <a:rPr lang="ja-JP" altLang="ja-JP" sz="1400" dirty="0">
                <a:latin typeface="Meiryo UI" panose="020B0604030504040204" pitchFamily="50" charset="-128"/>
                <a:ea typeface="Meiryo UI" panose="020B0604030504040204" pitchFamily="50" charset="-128"/>
              </a:rPr>
              <a:t>です。</a:t>
            </a:r>
          </a:p>
          <a:p>
            <a:r>
              <a:rPr lang="en-US" altLang="ja-JP" sz="1400" dirty="0">
                <a:latin typeface="Meiryo UI" panose="020B0604030504040204" pitchFamily="50" charset="-128"/>
                <a:ea typeface="Meiryo UI" panose="020B0604030504040204" pitchFamily="50" charset="-128"/>
              </a:rPr>
              <a:t> </a:t>
            </a:r>
            <a:endParaRPr lang="ja-JP"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ja-JP" sz="1400" dirty="0">
                <a:latin typeface="Meiryo UI" panose="020B0604030504040204" pitchFamily="50" charset="-128"/>
                <a:ea typeface="Meiryo UI" panose="020B0604030504040204" pitchFamily="50" charset="-128"/>
              </a:rPr>
              <a:t>競技者の第一声から終話（通話を終了した時点）までの時間を計測します。なお、３分</a:t>
            </a:r>
            <a:endParaRPr lang="en-US" altLang="ja-JP" sz="1400" dirty="0">
              <a:latin typeface="Meiryo UI" panose="020B0604030504040204" pitchFamily="50" charset="-128"/>
              <a:ea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rPr>
              <a:t>を超えた場合は、</a:t>
            </a:r>
            <a:r>
              <a:rPr lang="ja-JP" altLang="ja-JP" sz="1400" u="sng" dirty="0">
                <a:latin typeface="Meiryo UI" panose="020B0604030504040204" pitchFamily="50" charset="-128"/>
                <a:ea typeface="Meiryo UI" panose="020B0604030504040204" pitchFamily="50" charset="-128"/>
              </a:rPr>
              <a:t>１５秒毎に審査委員１名につき１点を減点</a:t>
            </a:r>
            <a:r>
              <a:rPr lang="ja-JP" altLang="en-US" sz="1400" u="sng" dirty="0">
                <a:latin typeface="Meiryo UI" panose="020B0604030504040204" pitchFamily="50" charset="-128"/>
                <a:ea typeface="Meiryo UI" panose="020B0604030504040204" pitchFamily="50" charset="-128"/>
              </a:rPr>
              <a:t>となります</a:t>
            </a:r>
            <a:r>
              <a:rPr lang="ja-JP" altLang="ja-JP"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４．</a:t>
            </a:r>
            <a:r>
              <a:rPr lang="en-US" altLang="ja-JP" sz="1400" b="1" dirty="0">
                <a:latin typeface="Meiryo UI" panose="020B0604030504040204" pitchFamily="50" charset="-128"/>
                <a:ea typeface="Meiryo UI" panose="020B0604030504040204" pitchFamily="50" charset="-128"/>
              </a:rPr>
              <a:t>2025</a:t>
            </a:r>
            <a:r>
              <a:rPr lang="ja-JP" altLang="en-US" sz="1400" b="1" dirty="0">
                <a:latin typeface="Meiryo UI" panose="020B0604030504040204" pitchFamily="50" charset="-128"/>
                <a:ea typeface="Meiryo UI" panose="020B0604030504040204" pitchFamily="50" charset="-128"/>
              </a:rPr>
              <a:t>年コンクール問題　</a:t>
            </a:r>
            <a:r>
              <a:rPr lang="ja-JP" altLang="en-US" sz="1400" dirty="0">
                <a:latin typeface="Meiryo UI" panose="020B0604030504040204" pitchFamily="50" charset="-128"/>
                <a:ea typeface="Meiryo UI" panose="020B0604030504040204" pitchFamily="50" charset="-128"/>
              </a:rPr>
              <a:t>　（詳細は別紙「問題」を参照ください）</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状況設定</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会　社　名：牛たん　遊座（ぎゅうたん ゆうざ）</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応対日時：</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11</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14</a:t>
            </a:r>
            <a:r>
              <a:rPr lang="ja-JP" altLang="en-US" sz="1400" dirty="0">
                <a:latin typeface="Meiryo UI" panose="020B0604030504040204" pitchFamily="50" charset="-128"/>
                <a:ea typeface="Meiryo UI" panose="020B0604030504040204" pitchFamily="50" charset="-128"/>
              </a:rPr>
              <a:t>日（金）午前</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時</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応対者</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競技者</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：片倉　潤（かたくら じゅん）</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お客様</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模擬応対者</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：問い合わせをしてきたお客様</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応対者、お客様ともに男女は特定しておりません。</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問題</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あなたは、牛たん 遊佐（ぎゅうたん ゆうざ）で通販サイトの運営及び問い合わせの窓口</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を担当している片倉 潤（かたくら じゅん）社員です。</a:t>
            </a:r>
          </a:p>
          <a:p>
            <a:r>
              <a:rPr lang="ja-JP" altLang="en-US" sz="1400" dirty="0">
                <a:latin typeface="Meiryo UI" panose="020B0604030504040204" pitchFamily="50" charset="-128"/>
                <a:ea typeface="Meiryo UI" panose="020B0604030504040204" pitchFamily="50" charset="-128"/>
              </a:rPr>
              <a:t>　　通販サイトを通じて牛タンの購入を検討されているお客様から問い合わせを受けました。</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その問い合わせに応えるとともに、今回はどのような用途で購入される予定なのかを伺い、そ</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の用途に相応しい商品を勧めてください。</a:t>
            </a:r>
            <a:endParaRPr lang="ja-JP" altLang="ja-JP" sz="14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FCE83FDE-ECC6-1CD2-A330-C2E6DBB9E02D}"/>
              </a:ext>
            </a:extLst>
          </p:cNvPr>
          <p:cNvSpPr txBox="1"/>
          <p:nvPr/>
        </p:nvSpPr>
        <p:spPr>
          <a:xfrm>
            <a:off x="252799" y="688231"/>
            <a:ext cx="6788080" cy="1169551"/>
          </a:xfrm>
          <a:prstGeom prst="rect">
            <a:avLst/>
          </a:prstGeom>
          <a:noFill/>
        </p:spPr>
        <p:txBody>
          <a:bodyPr wrap="square" rtlCol="0">
            <a:spAutoFit/>
          </a:bodyPr>
          <a:lstStyle/>
          <a:p>
            <a:r>
              <a:rPr lang="ja-JP" altLang="ja-JP" sz="1400" b="1" dirty="0">
                <a:latin typeface="Meiryo UI" panose="020B0604030504040204" pitchFamily="50" charset="-128"/>
                <a:ea typeface="Meiryo UI" panose="020B0604030504040204" pitchFamily="50" charset="-128"/>
              </a:rPr>
              <a:t>Ⅰ．電話応対コンクールとは・・・</a:t>
            </a:r>
            <a:endParaRPr lang="ja-JP" altLang="ja-JP" sz="1400" dirty="0">
              <a:latin typeface="Meiryo UI" panose="020B0604030504040204" pitchFamily="50" charset="-128"/>
              <a:ea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rPr>
              <a:t>設定された場面に基づき、電話応対をしながら営業マインドも試されるコンクール問題に取り</a:t>
            </a:r>
            <a:endParaRPr lang="en-US" altLang="ja-JP" sz="1400" dirty="0">
              <a:latin typeface="Meiryo UI" panose="020B0604030504040204" pitchFamily="50" charset="-128"/>
              <a:ea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rPr>
              <a:t>組み、電話応対の技術と品質を競い合う大会です。日頃の電話応対教育・研修の集大成</a:t>
            </a:r>
            <a:endParaRPr lang="en-US" altLang="ja-JP" sz="1400" dirty="0">
              <a:latin typeface="Meiryo UI" panose="020B0604030504040204" pitchFamily="50" charset="-128"/>
              <a:ea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rPr>
              <a:t>としてその成果を競い、各企業の電話応対品質の向上とＣＳ（お客様満足）の向上を図</a:t>
            </a:r>
            <a:endParaRPr lang="en-US" altLang="ja-JP" sz="1400" dirty="0">
              <a:latin typeface="Meiryo UI" panose="020B0604030504040204" pitchFamily="50" charset="-128"/>
              <a:ea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rPr>
              <a:t>ることを目的に毎年実施しています。</a:t>
            </a:r>
            <a:endParaRPr kumimoji="1" lang="ja-JP" altLang="en-US" sz="14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17D02704-1A73-3629-6458-331FBCA85A23}"/>
              </a:ext>
            </a:extLst>
          </p:cNvPr>
          <p:cNvSpPr txBox="1"/>
          <p:nvPr/>
        </p:nvSpPr>
        <p:spPr>
          <a:xfrm>
            <a:off x="3261360" y="8823960"/>
            <a:ext cx="356188" cy="276999"/>
          </a:xfrm>
          <a:prstGeom prst="rect">
            <a:avLst/>
          </a:prstGeom>
          <a:noFill/>
        </p:spPr>
        <p:txBody>
          <a:bodyPr wrap="none" rtlCol="0">
            <a:spAutoFit/>
          </a:bodyPr>
          <a:lstStyle/>
          <a:p>
            <a:r>
              <a:rPr kumimoji="1" lang="en-US" altLang="ja-JP" sz="1200" dirty="0"/>
              <a:t>-1-</a:t>
            </a:r>
            <a:endParaRPr kumimoji="1" lang="ja-JP" altLang="en-US" sz="1200" dirty="0"/>
          </a:p>
        </p:txBody>
      </p:sp>
    </p:spTree>
    <p:extLst>
      <p:ext uri="{BB962C8B-B14F-4D97-AF65-F5344CB8AC3E}">
        <p14:creationId xmlns:p14="http://schemas.microsoft.com/office/powerpoint/2010/main" val="1407198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4D318B-1B2B-9BE5-3C08-AB9DDEE5AB93}"/>
            </a:ext>
          </a:extLst>
        </p:cNvPr>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4A497A21-E111-C10D-C30B-19C8653769AC}"/>
              </a:ext>
            </a:extLst>
          </p:cNvPr>
          <p:cNvSpPr txBox="1"/>
          <p:nvPr/>
        </p:nvSpPr>
        <p:spPr>
          <a:xfrm>
            <a:off x="214312" y="157435"/>
            <a:ext cx="6641562" cy="738664"/>
          </a:xfrm>
          <a:prstGeom prst="rect">
            <a:avLst/>
          </a:prstGeom>
          <a:noFill/>
        </p:spPr>
        <p:txBody>
          <a:bodyPr wrap="none" rtlCol="0">
            <a:spAutoFit/>
          </a:bodyPr>
          <a:lstStyle/>
          <a:p>
            <a:r>
              <a:rPr lang="ja-JP" altLang="en-US" sz="1400" b="1"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(3)</a:t>
            </a:r>
            <a:r>
              <a:rPr lang="ja-JP" altLang="ja-JP" sz="1400" dirty="0">
                <a:latin typeface="Meiryo UI" panose="020B0604030504040204" pitchFamily="50" charset="-128"/>
                <a:ea typeface="Meiryo UI" panose="020B0604030504040204" pitchFamily="50" charset="-128"/>
              </a:rPr>
              <a:t>お客様情報　</a:t>
            </a:r>
          </a:p>
          <a:p>
            <a:r>
              <a:rPr lang="ja-JP" altLang="ja-JP" sz="1400" dirty="0">
                <a:latin typeface="Meiryo UI" panose="020B0604030504040204" pitchFamily="50" charset="-128"/>
                <a:ea typeface="Meiryo UI" panose="020B0604030504040204" pitchFamily="50" charset="-128"/>
              </a:rPr>
              <a:t>　予選大会ではコンクール問題内に例示されている「お客様情報の例」を使用しますが、石川</a:t>
            </a:r>
            <a:endParaRPr lang="en-US" altLang="ja-JP" sz="1400" dirty="0">
              <a:latin typeface="Meiryo UI" panose="020B0604030504040204" pitchFamily="50" charset="-128"/>
              <a:ea typeface="Meiryo UI" panose="020B0604030504040204" pitchFamily="50" charset="-128"/>
            </a:endParaRPr>
          </a:p>
          <a:p>
            <a:r>
              <a:rPr lang="ja-JP" altLang="ja-JP" sz="1400" dirty="0">
                <a:latin typeface="Meiryo UI" panose="020B0604030504040204" pitchFamily="50" charset="-128"/>
                <a:ea typeface="Meiryo UI" panose="020B0604030504040204" pitchFamily="50" charset="-128"/>
              </a:rPr>
              <a:t>県代表選考会では、その他２パターン</a:t>
            </a:r>
            <a:r>
              <a:rPr lang="ja-JP" altLang="en-US" sz="1400" dirty="0">
                <a:latin typeface="Meiryo UI" panose="020B0604030504040204" pitchFamily="50" charset="-128"/>
                <a:ea typeface="Meiryo UI" panose="020B0604030504040204" pitchFamily="50" charset="-128"/>
              </a:rPr>
              <a:t>の何れかを使用します</a:t>
            </a:r>
            <a:r>
              <a:rPr lang="ja-JP" altLang="ja-JP" sz="1400" dirty="0">
                <a:latin typeface="Meiryo UI" panose="020B0604030504040204" pitchFamily="50" charset="-128"/>
                <a:ea typeface="Meiryo UI" panose="020B0604030504040204" pitchFamily="50" charset="-128"/>
              </a:rPr>
              <a:t>。</a:t>
            </a:r>
          </a:p>
        </p:txBody>
      </p:sp>
      <p:sp>
        <p:nvSpPr>
          <p:cNvPr id="3" name="Rectangle 2">
            <a:extLst>
              <a:ext uri="{FF2B5EF4-FFF2-40B4-BE49-F238E27FC236}">
                <a16:creationId xmlns:a16="http://schemas.microsoft.com/office/drawing/2014/main" id="{55B8FB19-658F-93F0-52D0-89BDEF657F3E}"/>
              </a:ext>
            </a:extLst>
          </p:cNvPr>
          <p:cNvSpPr>
            <a:spLocks noChangeArrowheads="1"/>
          </p:cNvSpPr>
          <p:nvPr/>
        </p:nvSpPr>
        <p:spPr bwMode="auto">
          <a:xfrm>
            <a:off x="403225" y="2434721"/>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pic>
        <p:nvPicPr>
          <p:cNvPr id="2049" name="Picture 1">
            <a:extLst>
              <a:ext uri="{FF2B5EF4-FFF2-40B4-BE49-F238E27FC236}">
                <a16:creationId xmlns:a16="http://schemas.microsoft.com/office/drawing/2014/main" id="{32E4C3F1-1063-7E3D-647F-0274C3FA28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705" y="1358061"/>
            <a:ext cx="6454775" cy="101282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4">
            <a:extLst>
              <a:ext uri="{FF2B5EF4-FFF2-40B4-BE49-F238E27FC236}">
                <a16:creationId xmlns:a16="http://schemas.microsoft.com/office/drawing/2014/main" id="{297CC54A-DCAD-5473-0FE1-95B1259AFC24}"/>
              </a:ext>
            </a:extLst>
          </p:cNvPr>
          <p:cNvSpPr>
            <a:spLocks noChangeArrowheads="1"/>
          </p:cNvSpPr>
          <p:nvPr/>
        </p:nvSpPr>
        <p:spPr bwMode="auto">
          <a:xfrm>
            <a:off x="275272" y="3662177"/>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pic>
        <p:nvPicPr>
          <p:cNvPr id="2051" name="Picture 3">
            <a:extLst>
              <a:ext uri="{FF2B5EF4-FFF2-40B4-BE49-F238E27FC236}">
                <a16:creationId xmlns:a16="http://schemas.microsoft.com/office/drawing/2014/main" id="{CECEB1D1-AE93-6DE2-BAE7-DD00420573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665" y="2936535"/>
            <a:ext cx="6348883" cy="101758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6">
            <a:extLst>
              <a:ext uri="{FF2B5EF4-FFF2-40B4-BE49-F238E27FC236}">
                <a16:creationId xmlns:a16="http://schemas.microsoft.com/office/drawing/2014/main" id="{1B035F1E-7D67-381E-7EE9-E43CD046EAAC}"/>
              </a:ext>
            </a:extLst>
          </p:cNvPr>
          <p:cNvSpPr>
            <a:spLocks noChangeArrowheads="1"/>
          </p:cNvSpPr>
          <p:nvPr/>
        </p:nvSpPr>
        <p:spPr bwMode="auto">
          <a:xfrm>
            <a:off x="60960" y="5910766"/>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pic>
        <p:nvPicPr>
          <p:cNvPr id="2053" name="Picture 5">
            <a:extLst>
              <a:ext uri="{FF2B5EF4-FFF2-40B4-BE49-F238E27FC236}">
                <a16:creationId xmlns:a16="http://schemas.microsoft.com/office/drawing/2014/main" id="{8A6AA215-BD0A-3D92-6677-62CA6C4FA49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8665" y="4165097"/>
            <a:ext cx="6348884" cy="987425"/>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a:extLst>
              <a:ext uri="{FF2B5EF4-FFF2-40B4-BE49-F238E27FC236}">
                <a16:creationId xmlns:a16="http://schemas.microsoft.com/office/drawing/2014/main" id="{5FC67978-D815-F904-2C8F-B17A3DE5BDB1}"/>
              </a:ext>
            </a:extLst>
          </p:cNvPr>
          <p:cNvSpPr txBox="1"/>
          <p:nvPr/>
        </p:nvSpPr>
        <p:spPr>
          <a:xfrm>
            <a:off x="403225" y="956441"/>
            <a:ext cx="2536272" cy="307777"/>
          </a:xfrm>
          <a:prstGeom prst="rect">
            <a:avLst/>
          </a:prstGeom>
          <a:noFill/>
        </p:spPr>
        <p:txBody>
          <a:bodyPr wrap="none" rtlCol="0">
            <a:spAutoFit/>
          </a:bodyPr>
          <a:lstStyle/>
          <a:p>
            <a:r>
              <a:rPr lang="ja-JP" altLang="ja-JP" sz="1400" dirty="0">
                <a:latin typeface="Meiryo UI" panose="020B0604030504040204" pitchFamily="50" charset="-128"/>
                <a:ea typeface="Meiryo UI" panose="020B0604030504040204" pitchFamily="50" charset="-128"/>
              </a:rPr>
              <a:t>★予選大会での「お客様情報」</a:t>
            </a:r>
            <a:r>
              <a:rPr lang="ja-JP" altLang="ja-JP" sz="1400" b="1" dirty="0">
                <a:latin typeface="Meiryo UI" panose="020B0604030504040204" pitchFamily="50" charset="-128"/>
                <a:ea typeface="Meiryo UI" panose="020B0604030504040204" pitchFamily="50" charset="-128"/>
              </a:rPr>
              <a:t>　</a:t>
            </a:r>
            <a:endParaRPr kumimoji="1" lang="ja-JP" altLang="en-US" sz="14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CF9FFA06-07DE-B5CA-D435-C2E2A09F302E}"/>
              </a:ext>
            </a:extLst>
          </p:cNvPr>
          <p:cNvSpPr txBox="1"/>
          <p:nvPr/>
        </p:nvSpPr>
        <p:spPr>
          <a:xfrm>
            <a:off x="464185" y="2535209"/>
            <a:ext cx="4019049" cy="523220"/>
          </a:xfrm>
          <a:prstGeom prst="rect">
            <a:avLst/>
          </a:prstGeom>
          <a:noFill/>
        </p:spPr>
        <p:txBody>
          <a:bodyPr wrap="none" rtlCol="0">
            <a:spAutoFit/>
          </a:bodyPr>
          <a:lstStyle/>
          <a:p>
            <a:r>
              <a:rPr lang="ja-JP" altLang="ja-JP" sz="1400" b="1" dirty="0">
                <a:latin typeface="Meiryo UI" panose="020B0604030504040204" pitchFamily="50" charset="-128"/>
                <a:ea typeface="Meiryo UI" panose="020B0604030504040204" pitchFamily="50" charset="-128"/>
              </a:rPr>
              <a:t>★石川県代表選考会での「お客様情報」</a:t>
            </a:r>
            <a:r>
              <a:rPr lang="ja-JP" altLang="en-US" sz="1400" b="1" dirty="0">
                <a:latin typeface="Meiryo UI" panose="020B0604030504040204" pitchFamily="50" charset="-128"/>
                <a:ea typeface="Meiryo UI" panose="020B0604030504040204" pitchFamily="50" charset="-128"/>
              </a:rPr>
              <a:t>（何れか）</a:t>
            </a:r>
            <a:endParaRPr lang="ja-JP" altLang="ja-JP" sz="1400" b="1" dirty="0">
              <a:latin typeface="Meiryo UI" panose="020B0604030504040204" pitchFamily="50" charset="-128"/>
              <a:ea typeface="Meiryo UI" panose="020B0604030504040204" pitchFamily="50" charset="-128"/>
            </a:endParaRPr>
          </a:p>
          <a:p>
            <a:endParaRPr kumimoji="1" lang="ja-JP" altLang="en-US" sz="1400" b="1"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6FA1F86A-0FD9-687D-22CA-D5EA10FFAB13}"/>
              </a:ext>
            </a:extLst>
          </p:cNvPr>
          <p:cNvSpPr txBox="1"/>
          <p:nvPr/>
        </p:nvSpPr>
        <p:spPr>
          <a:xfrm>
            <a:off x="3261360" y="8823960"/>
            <a:ext cx="356188" cy="276999"/>
          </a:xfrm>
          <a:prstGeom prst="rect">
            <a:avLst/>
          </a:prstGeom>
          <a:noFill/>
        </p:spPr>
        <p:txBody>
          <a:bodyPr wrap="none" rtlCol="0">
            <a:spAutoFit/>
          </a:bodyPr>
          <a:lstStyle/>
          <a:p>
            <a:r>
              <a:rPr kumimoji="1" lang="en-US" altLang="ja-JP" sz="1200" dirty="0"/>
              <a:t>-2-</a:t>
            </a:r>
            <a:endParaRPr kumimoji="1" lang="ja-JP" altLang="en-US" sz="1200" dirty="0"/>
          </a:p>
        </p:txBody>
      </p:sp>
      <p:pic>
        <p:nvPicPr>
          <p:cNvPr id="8" name="図 7">
            <a:extLst>
              <a:ext uri="{FF2B5EF4-FFF2-40B4-BE49-F238E27FC236}">
                <a16:creationId xmlns:a16="http://schemas.microsoft.com/office/drawing/2014/main" id="{75934991-A9F1-6BE6-3EC5-23111E94E121}"/>
              </a:ext>
            </a:extLst>
          </p:cNvPr>
          <p:cNvPicPr>
            <a:picLocks noChangeAspect="1"/>
          </p:cNvPicPr>
          <p:nvPr/>
        </p:nvPicPr>
        <p:blipFill>
          <a:blip r:embed="rId5"/>
          <a:stretch>
            <a:fillRect/>
          </a:stretch>
        </p:blipFill>
        <p:spPr>
          <a:xfrm>
            <a:off x="403225" y="5282565"/>
            <a:ext cx="6200000" cy="3352381"/>
          </a:xfrm>
          <a:prstGeom prst="rect">
            <a:avLst/>
          </a:prstGeom>
        </p:spPr>
      </p:pic>
    </p:spTree>
    <p:extLst>
      <p:ext uri="{BB962C8B-B14F-4D97-AF65-F5344CB8AC3E}">
        <p14:creationId xmlns:p14="http://schemas.microsoft.com/office/powerpoint/2010/main" val="1571143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5B1A11EF-81A7-F97F-E816-592005C8DF36}"/>
              </a:ext>
            </a:extLst>
          </p:cNvPr>
          <p:cNvPicPr>
            <a:picLocks noChangeAspect="1"/>
          </p:cNvPicPr>
          <p:nvPr/>
        </p:nvPicPr>
        <p:blipFill>
          <a:blip r:embed="rId2"/>
          <a:stretch>
            <a:fillRect/>
          </a:stretch>
        </p:blipFill>
        <p:spPr>
          <a:xfrm>
            <a:off x="0" y="1191597"/>
            <a:ext cx="6858000" cy="4779606"/>
          </a:xfrm>
          <a:prstGeom prst="rect">
            <a:avLst/>
          </a:prstGeom>
        </p:spPr>
      </p:pic>
      <p:sp>
        <p:nvSpPr>
          <p:cNvPr id="5" name="テキスト ボックス 4">
            <a:extLst>
              <a:ext uri="{FF2B5EF4-FFF2-40B4-BE49-F238E27FC236}">
                <a16:creationId xmlns:a16="http://schemas.microsoft.com/office/drawing/2014/main" id="{854D0225-3844-CB98-E27A-13206AEF63B4}"/>
              </a:ext>
            </a:extLst>
          </p:cNvPr>
          <p:cNvSpPr txBox="1"/>
          <p:nvPr/>
        </p:nvSpPr>
        <p:spPr>
          <a:xfrm>
            <a:off x="350520" y="6522720"/>
            <a:ext cx="4713085" cy="369332"/>
          </a:xfrm>
          <a:prstGeom prst="rect">
            <a:avLst/>
          </a:prstGeom>
          <a:noFill/>
        </p:spPr>
        <p:txBody>
          <a:bodyPr wrap="none" rtlCol="0">
            <a:spAutoFit/>
          </a:bodyPr>
          <a:lstStyle/>
          <a:p>
            <a:r>
              <a:rPr lang="en-US" altLang="ja-JP" dirty="0"/>
              <a:t>https://www.jtua.or.jp/education/concours/faq/</a:t>
            </a:r>
            <a:endParaRPr lang="ja-JP" altLang="ja-JP" dirty="0"/>
          </a:p>
        </p:txBody>
      </p:sp>
      <p:sp>
        <p:nvSpPr>
          <p:cNvPr id="6" name="テキスト ボックス 5">
            <a:extLst>
              <a:ext uri="{FF2B5EF4-FFF2-40B4-BE49-F238E27FC236}">
                <a16:creationId xmlns:a16="http://schemas.microsoft.com/office/drawing/2014/main" id="{65E907DC-5B34-6355-85DD-97F7B8A297EE}"/>
              </a:ext>
            </a:extLst>
          </p:cNvPr>
          <p:cNvSpPr txBox="1"/>
          <p:nvPr/>
        </p:nvSpPr>
        <p:spPr>
          <a:xfrm>
            <a:off x="403225" y="484001"/>
            <a:ext cx="5942652" cy="523220"/>
          </a:xfrm>
          <a:prstGeom prst="rect">
            <a:avLst/>
          </a:prstGeom>
          <a:noFill/>
        </p:spPr>
        <p:txBody>
          <a:bodyPr wrap="none" rtlCol="0">
            <a:spAutoFit/>
          </a:bodyPr>
          <a:lstStyle/>
          <a:p>
            <a:r>
              <a:rPr lang="ja-JP" altLang="en-US" sz="1400" dirty="0">
                <a:latin typeface="Meiryo UI" panose="020B0604030504040204" pitchFamily="50" charset="-128"/>
                <a:ea typeface="Meiryo UI" panose="020B0604030504040204" pitchFamily="50" charset="-128"/>
              </a:rPr>
              <a:t>　問題に関するＦＡＱなどがユーザ協会ホームページに掲載され、随時更新されて</a:t>
            </a:r>
            <a:endParaRPr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いますので、是非、ご覧ください。</a:t>
            </a:r>
          </a:p>
        </p:txBody>
      </p:sp>
      <p:sp>
        <p:nvSpPr>
          <p:cNvPr id="4" name="テキスト ボックス 3">
            <a:extLst>
              <a:ext uri="{FF2B5EF4-FFF2-40B4-BE49-F238E27FC236}">
                <a16:creationId xmlns:a16="http://schemas.microsoft.com/office/drawing/2014/main" id="{4F7F1D2A-E4E1-0C2D-AE6E-77FE473002BE}"/>
              </a:ext>
            </a:extLst>
          </p:cNvPr>
          <p:cNvSpPr txBox="1"/>
          <p:nvPr/>
        </p:nvSpPr>
        <p:spPr>
          <a:xfrm>
            <a:off x="3261360" y="8823960"/>
            <a:ext cx="356188" cy="276999"/>
          </a:xfrm>
          <a:prstGeom prst="rect">
            <a:avLst/>
          </a:prstGeom>
          <a:noFill/>
        </p:spPr>
        <p:txBody>
          <a:bodyPr wrap="none" rtlCol="0">
            <a:spAutoFit/>
          </a:bodyPr>
          <a:lstStyle/>
          <a:p>
            <a:r>
              <a:rPr kumimoji="1" lang="en-US" altLang="ja-JP" sz="1200" dirty="0"/>
              <a:t>-3-</a:t>
            </a:r>
            <a:endParaRPr kumimoji="1" lang="ja-JP" altLang="en-US" sz="1200" dirty="0"/>
          </a:p>
        </p:txBody>
      </p:sp>
    </p:spTree>
    <p:extLst>
      <p:ext uri="{BB962C8B-B14F-4D97-AF65-F5344CB8AC3E}">
        <p14:creationId xmlns:p14="http://schemas.microsoft.com/office/powerpoint/2010/main" val="3117711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36396F-9653-3DB3-45A8-C41189D97C7F}"/>
            </a:ext>
          </a:extLst>
        </p:cNvPr>
        <p:cNvGrpSpPr/>
        <p:nvPr/>
      </p:nvGrpSpPr>
      <p:grpSpPr>
        <a:xfrm>
          <a:off x="0" y="0"/>
          <a:ext cx="0" cy="0"/>
          <a:chOff x="0" y="0"/>
          <a:chExt cx="0" cy="0"/>
        </a:xfrm>
      </p:grpSpPr>
      <p:pic>
        <p:nvPicPr>
          <p:cNvPr id="3074" name="図 1">
            <a:extLst>
              <a:ext uri="{FF2B5EF4-FFF2-40B4-BE49-F238E27FC236}">
                <a16:creationId xmlns:a16="http://schemas.microsoft.com/office/drawing/2014/main" id="{BAB97A4E-2192-B9A0-9066-CB18A6E084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722" y="964882"/>
            <a:ext cx="6635278" cy="6533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テキスト ボックス 1">
            <a:extLst>
              <a:ext uri="{FF2B5EF4-FFF2-40B4-BE49-F238E27FC236}">
                <a16:creationId xmlns:a16="http://schemas.microsoft.com/office/drawing/2014/main" id="{29AA2DBA-3D7A-12FC-D2C6-642B1ED6CE33}"/>
              </a:ext>
            </a:extLst>
          </p:cNvPr>
          <p:cNvSpPr txBox="1"/>
          <p:nvPr/>
        </p:nvSpPr>
        <p:spPr>
          <a:xfrm>
            <a:off x="396240" y="533400"/>
            <a:ext cx="3804247" cy="307777"/>
          </a:xfrm>
          <a:prstGeom prst="rect">
            <a:avLst/>
          </a:prstGeom>
          <a:noFill/>
        </p:spPr>
        <p:txBody>
          <a:bodyPr wrap="none" rtlCol="0">
            <a:spAutoFit/>
          </a:bodyPr>
          <a:lstStyle/>
          <a:p>
            <a:r>
              <a:rPr lang="ja-JP" altLang="ja-JP" sz="1400" dirty="0">
                <a:latin typeface="Meiryo UI" panose="020B0604030504040204" pitchFamily="50" charset="-128"/>
                <a:ea typeface="Meiryo UI" panose="020B0604030504040204" pitchFamily="50" charset="-128"/>
              </a:rPr>
              <a:t>（参考）本部ホームページ「よくある質問」に掲載　</a:t>
            </a:r>
          </a:p>
        </p:txBody>
      </p:sp>
      <p:sp>
        <p:nvSpPr>
          <p:cNvPr id="4" name="テキスト ボックス 3">
            <a:extLst>
              <a:ext uri="{FF2B5EF4-FFF2-40B4-BE49-F238E27FC236}">
                <a16:creationId xmlns:a16="http://schemas.microsoft.com/office/drawing/2014/main" id="{2E0BBD7C-7021-E603-82D3-E124B81A0BE9}"/>
              </a:ext>
            </a:extLst>
          </p:cNvPr>
          <p:cNvSpPr txBox="1"/>
          <p:nvPr/>
        </p:nvSpPr>
        <p:spPr>
          <a:xfrm>
            <a:off x="3261360" y="8823960"/>
            <a:ext cx="356188" cy="276999"/>
          </a:xfrm>
          <a:prstGeom prst="rect">
            <a:avLst/>
          </a:prstGeom>
          <a:noFill/>
        </p:spPr>
        <p:txBody>
          <a:bodyPr wrap="none" rtlCol="0">
            <a:spAutoFit/>
          </a:bodyPr>
          <a:lstStyle/>
          <a:p>
            <a:r>
              <a:rPr kumimoji="1" lang="en-US" altLang="ja-JP" sz="1200" dirty="0"/>
              <a:t>-4-</a:t>
            </a:r>
            <a:endParaRPr kumimoji="1" lang="ja-JP" altLang="en-US" sz="1200" dirty="0"/>
          </a:p>
        </p:txBody>
      </p:sp>
    </p:spTree>
    <p:extLst>
      <p:ext uri="{BB962C8B-B14F-4D97-AF65-F5344CB8AC3E}">
        <p14:creationId xmlns:p14="http://schemas.microsoft.com/office/powerpoint/2010/main" val="2212663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AC14B3-0CD4-1EC5-F298-8B3A57FE2521}"/>
            </a:ext>
          </a:extLst>
        </p:cNvPr>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7277E89-26DB-0D70-CCFE-9EA13E868607}"/>
              </a:ext>
            </a:extLst>
          </p:cNvPr>
          <p:cNvSpPr txBox="1"/>
          <p:nvPr/>
        </p:nvSpPr>
        <p:spPr>
          <a:xfrm>
            <a:off x="137160" y="386239"/>
            <a:ext cx="6361037" cy="4185761"/>
          </a:xfrm>
          <a:prstGeom prst="rect">
            <a:avLst/>
          </a:prstGeom>
          <a:noFill/>
        </p:spPr>
        <p:txBody>
          <a:bodyPr wrap="none" rtlCol="0">
            <a:spAutoFit/>
          </a:bodyPr>
          <a:lstStyle/>
          <a:p>
            <a:r>
              <a:rPr lang="ja-JP" altLang="ja-JP" sz="1400" b="1" dirty="0">
                <a:latin typeface="Meiryo UI" panose="020B0604030504040204" pitchFamily="50" charset="-128"/>
                <a:ea typeface="Meiryo UI" panose="020B0604030504040204" pitchFamily="50" charset="-128"/>
              </a:rPr>
              <a:t>５．競技方法</a:t>
            </a:r>
          </a:p>
          <a:p>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予選大会</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「遠隔方式」で行います。模擬応対者がスタンバイしている会場から、予約された時間</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に予め指定して頂いた電話番号に電話を掛け、</a:t>
            </a:r>
            <a:r>
              <a:rPr lang="ja-JP" altLang="ja-JP" sz="1400" dirty="0">
                <a:latin typeface="Meiryo UI" panose="020B0604030504040204" pitchFamily="50" charset="-128"/>
                <a:ea typeface="Meiryo UI" panose="020B0604030504040204" pitchFamily="50" charset="-128"/>
              </a:rPr>
              <a:t>応対模様を録音し</a:t>
            </a:r>
            <a:r>
              <a:rPr lang="ja-JP" altLang="en-US" sz="1400" dirty="0">
                <a:latin typeface="Meiryo UI" panose="020B0604030504040204" pitchFamily="50" charset="-128"/>
                <a:ea typeface="Meiryo UI" panose="020B0604030504040204" pitchFamily="50" charset="-128"/>
              </a:rPr>
              <a:t>ます</a:t>
            </a:r>
            <a:r>
              <a:rPr lang="ja-JP" altLang="ja-JP" sz="1400" dirty="0">
                <a:latin typeface="Meiryo UI" panose="020B0604030504040204" pitchFamily="50" charset="-128"/>
                <a:ea typeface="Meiryo UI" panose="020B0604030504040204" pitchFamily="50" charset="-128"/>
              </a:rPr>
              <a:t>。　　　</a:t>
            </a: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(2)</a:t>
            </a:r>
            <a:r>
              <a:rPr lang="ja-JP" altLang="ja-JP" sz="1400" dirty="0">
                <a:latin typeface="Meiryo UI" panose="020B0604030504040204" pitchFamily="50" charset="-128"/>
                <a:ea typeface="Meiryo UI" panose="020B0604030504040204" pitchFamily="50" charset="-128"/>
              </a:rPr>
              <a:t>石川県代表選考会</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ja-JP" sz="1400" dirty="0">
                <a:latin typeface="Meiryo UI" panose="020B0604030504040204" pitchFamily="50" charset="-128"/>
                <a:ea typeface="Meiryo UI" panose="020B0604030504040204" pitchFamily="50" charset="-128"/>
              </a:rPr>
              <a:t>集合形式</a:t>
            </a:r>
            <a:r>
              <a:rPr lang="ja-JP" altLang="en-US"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で</a:t>
            </a:r>
            <a:r>
              <a:rPr lang="ja-JP" altLang="en-US" sz="1400" dirty="0">
                <a:latin typeface="Meiryo UI" panose="020B0604030504040204" pitchFamily="50" charset="-128"/>
                <a:ea typeface="Meiryo UI" panose="020B0604030504040204" pitchFamily="50" charset="-128"/>
              </a:rPr>
              <a:t>行います</a:t>
            </a:r>
            <a:r>
              <a:rPr lang="ja-JP" altLang="ja-JP" sz="1400" dirty="0">
                <a:latin typeface="Meiryo UI" panose="020B0604030504040204" pitchFamily="50" charset="-128"/>
                <a:ea typeface="Meiryo UI" panose="020B0604030504040204" pitchFamily="50" charset="-128"/>
              </a:rPr>
              <a:t>。電話の模擬</a:t>
            </a:r>
            <a:r>
              <a:rPr lang="ja-JP" altLang="en-US" sz="1400" dirty="0">
                <a:latin typeface="Meiryo UI" panose="020B0604030504040204" pitchFamily="50" charset="-128"/>
                <a:ea typeface="Meiryo UI" panose="020B0604030504040204" pitchFamily="50" charset="-128"/>
              </a:rPr>
              <a:t>応対</a:t>
            </a:r>
            <a:r>
              <a:rPr lang="ja-JP" altLang="ja-JP" sz="1400" dirty="0">
                <a:latin typeface="Meiryo UI" panose="020B0604030504040204" pitchFamily="50" charset="-128"/>
                <a:ea typeface="Meiryo UI" panose="020B0604030504040204" pitchFamily="50" charset="-128"/>
              </a:rPr>
              <a:t>セットを使い実施</a:t>
            </a:r>
            <a:r>
              <a:rPr lang="ja-JP" altLang="en-US" sz="1400" dirty="0">
                <a:latin typeface="Meiryo UI" panose="020B0604030504040204" pitchFamily="50" charset="-128"/>
                <a:ea typeface="Meiryo UI" panose="020B0604030504040204" pitchFamily="50" charset="-128"/>
              </a:rPr>
              <a:t>します</a:t>
            </a:r>
            <a:r>
              <a:rPr lang="ja-JP" altLang="ja-JP" sz="1400" dirty="0">
                <a:latin typeface="Meiryo UI" panose="020B0604030504040204" pitchFamily="50" charset="-128"/>
                <a:ea typeface="Meiryo UI" panose="020B0604030504040204" pitchFamily="50" charset="-128"/>
              </a:rPr>
              <a:t>。</a:t>
            </a:r>
          </a:p>
          <a:p>
            <a:r>
              <a:rPr lang="en-US" altLang="ja-JP" sz="1400" dirty="0">
                <a:latin typeface="Meiryo UI" panose="020B0604030504040204" pitchFamily="50" charset="-128"/>
                <a:ea typeface="Meiryo UI" panose="020B0604030504040204" pitchFamily="50" charset="-128"/>
              </a:rPr>
              <a:t> </a:t>
            </a:r>
            <a:endParaRPr lang="ja-JP" altLang="ja-JP" sz="1400" dirty="0">
              <a:latin typeface="Meiryo UI" panose="020B0604030504040204" pitchFamily="50" charset="-128"/>
              <a:ea typeface="Meiryo UI" panose="020B0604030504040204" pitchFamily="50" charset="-128"/>
            </a:endParaRPr>
          </a:p>
          <a:p>
            <a:r>
              <a:rPr lang="ja-JP" altLang="ja-JP" sz="1400" b="1" dirty="0">
                <a:latin typeface="Meiryo UI" panose="020B0604030504040204" pitchFamily="50" charset="-128"/>
                <a:ea typeface="Meiryo UI" panose="020B0604030504040204" pitchFamily="50" charset="-128"/>
              </a:rPr>
              <a:t>　６．審査</a:t>
            </a:r>
          </a:p>
          <a:p>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予選大会</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ja-JP" sz="1400" dirty="0">
                <a:latin typeface="Meiryo UI" panose="020B0604030504040204" pitchFamily="50" charset="-128"/>
                <a:ea typeface="Meiryo UI" panose="020B0604030504040204" pitchFamily="50" charset="-128"/>
              </a:rPr>
              <a:t>後日、審査委員</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名が集合し、録音した応対模様の</a:t>
            </a:r>
            <a:r>
              <a:rPr lang="ja-JP" altLang="ja-JP" sz="1400" dirty="0">
                <a:latin typeface="Meiryo UI" panose="020B0604030504040204" pitchFamily="50" charset="-128"/>
                <a:ea typeface="Meiryo UI" panose="020B0604030504040204" pitchFamily="50" charset="-128"/>
              </a:rPr>
              <a:t>音声だけ</a:t>
            </a:r>
            <a:r>
              <a:rPr lang="ja-JP" altLang="en-US" sz="1400" dirty="0">
                <a:latin typeface="Meiryo UI" panose="020B0604030504040204" pitchFamily="50" charset="-128"/>
                <a:ea typeface="Meiryo UI" panose="020B0604030504040204" pitchFamily="50" charset="-128"/>
              </a:rPr>
              <a:t>で</a:t>
            </a:r>
            <a:r>
              <a:rPr lang="ja-JP" altLang="ja-JP" sz="1400" dirty="0">
                <a:latin typeface="Meiryo UI" panose="020B0604030504040204" pitchFamily="50" charset="-128"/>
                <a:ea typeface="Meiryo UI" panose="020B0604030504040204" pitchFamily="50" charset="-128"/>
              </a:rPr>
              <a:t>審査を行います。</a:t>
            </a: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(2)</a:t>
            </a:r>
            <a:r>
              <a:rPr lang="ja-JP" altLang="ja-JP" sz="1400" dirty="0">
                <a:latin typeface="Meiryo UI" panose="020B0604030504040204" pitchFamily="50" charset="-128"/>
                <a:ea typeface="Meiryo UI" panose="020B0604030504040204" pitchFamily="50" charset="-128"/>
              </a:rPr>
              <a:t>石川県代表選考会</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ja-JP" sz="1400" dirty="0">
                <a:latin typeface="Meiryo UI" panose="020B0604030504040204" pitchFamily="50" charset="-128"/>
                <a:ea typeface="Meiryo UI" panose="020B0604030504040204" pitchFamily="50" charset="-128"/>
              </a:rPr>
              <a:t>審査は</a:t>
            </a:r>
            <a:r>
              <a:rPr lang="en-US" altLang="ja-JP" sz="1400" dirty="0">
                <a:latin typeface="Meiryo UI" panose="020B0604030504040204" pitchFamily="50" charset="-128"/>
                <a:ea typeface="Meiryo UI" panose="020B0604030504040204" pitchFamily="50" charset="-128"/>
              </a:rPr>
              <a:t>6</a:t>
            </a:r>
            <a:r>
              <a:rPr lang="ja-JP" altLang="en-US" sz="1400" dirty="0">
                <a:latin typeface="Meiryo UI" panose="020B0604030504040204" pitchFamily="50" charset="-128"/>
                <a:ea typeface="Meiryo UI" panose="020B0604030504040204" pitchFamily="50" charset="-128"/>
              </a:rPr>
              <a:t>名の審査委員が会場別室の</a:t>
            </a:r>
            <a:r>
              <a:rPr lang="ja-JP" altLang="ja-JP" sz="1400" dirty="0">
                <a:latin typeface="Meiryo UI" panose="020B0604030504040204" pitchFamily="50" charset="-128"/>
                <a:ea typeface="Meiryo UI" panose="020B0604030504040204" pitchFamily="50" charset="-128"/>
              </a:rPr>
              <a:t>審査委員室にて行います。審査委員は音声</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ja-JP" sz="1400" dirty="0">
                <a:latin typeface="Meiryo UI" panose="020B0604030504040204" pitchFamily="50" charset="-128"/>
                <a:ea typeface="Meiryo UI" panose="020B0604030504040204" pitchFamily="50" charset="-128"/>
              </a:rPr>
              <a:t>だけを聞き、審査を行います。</a:t>
            </a:r>
          </a:p>
          <a:p>
            <a:r>
              <a:rPr lang="en-US" altLang="ja-JP" sz="1400" dirty="0">
                <a:latin typeface="Meiryo UI" panose="020B0604030504040204" pitchFamily="50" charset="-128"/>
                <a:ea typeface="Meiryo UI" panose="020B0604030504040204" pitchFamily="50" charset="-128"/>
              </a:rPr>
              <a:t> </a:t>
            </a:r>
            <a:endParaRPr lang="ja-JP"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ja-JP" sz="1400" dirty="0">
                <a:latin typeface="Meiryo UI" panose="020B0604030504040204" pitchFamily="50" charset="-128"/>
                <a:ea typeface="Meiryo UI" panose="020B0604030504040204" pitchFamily="50" charset="-128"/>
              </a:rPr>
              <a:t>審査基準</a:t>
            </a:r>
            <a:r>
              <a:rPr lang="ja-JP" altLang="en-US" sz="1400" dirty="0">
                <a:latin typeface="Meiryo UI" panose="020B0604030504040204" pitchFamily="50" charset="-128"/>
                <a:ea typeface="Meiryo UI" panose="020B0604030504040204" pitchFamily="50" charset="-128"/>
              </a:rPr>
              <a:t>は次頁の通りです</a:t>
            </a:r>
            <a:r>
              <a:rPr lang="ja-JP" altLang="ja-JP" sz="1400" dirty="0">
                <a:latin typeface="Meiryo UI" panose="020B0604030504040204" pitchFamily="50" charset="-128"/>
                <a:ea typeface="Meiryo UI" panose="020B0604030504040204" pitchFamily="50" charset="-128"/>
              </a:rPr>
              <a:t>。</a:t>
            </a:r>
          </a:p>
          <a:p>
            <a:r>
              <a:rPr lang="en-US" altLang="ja-JP" sz="1400" b="1" dirty="0">
                <a:latin typeface="Meiryo UI" panose="020B0604030504040204" pitchFamily="50" charset="-128"/>
                <a:ea typeface="Meiryo UI" panose="020B0604030504040204" pitchFamily="50" charset="-128"/>
              </a:rPr>
              <a:t> </a:t>
            </a:r>
            <a:endParaRPr lang="ja-JP" altLang="ja-JP" sz="1400" dirty="0">
              <a:latin typeface="Meiryo UI" panose="020B0604030504040204" pitchFamily="50" charset="-128"/>
              <a:ea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FBDACA4F-7E7B-4ABC-DE47-9A166FB4050B}"/>
              </a:ext>
            </a:extLst>
          </p:cNvPr>
          <p:cNvSpPr txBox="1"/>
          <p:nvPr/>
        </p:nvSpPr>
        <p:spPr>
          <a:xfrm>
            <a:off x="3261360" y="8823960"/>
            <a:ext cx="356188" cy="276999"/>
          </a:xfrm>
          <a:prstGeom prst="rect">
            <a:avLst/>
          </a:prstGeom>
          <a:noFill/>
        </p:spPr>
        <p:txBody>
          <a:bodyPr wrap="none" rtlCol="0">
            <a:spAutoFit/>
          </a:bodyPr>
          <a:lstStyle/>
          <a:p>
            <a:r>
              <a:rPr kumimoji="1" lang="en-US" altLang="ja-JP" sz="1200" dirty="0"/>
              <a:t>-5-</a:t>
            </a:r>
            <a:endParaRPr kumimoji="1" lang="ja-JP" altLang="en-US" sz="1200" dirty="0"/>
          </a:p>
        </p:txBody>
      </p:sp>
    </p:spTree>
    <p:extLst>
      <p:ext uri="{BB962C8B-B14F-4D97-AF65-F5344CB8AC3E}">
        <p14:creationId xmlns:p14="http://schemas.microsoft.com/office/powerpoint/2010/main" val="2792484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73AC11-1A9C-7252-82EA-03EE6FB98671}"/>
            </a:ext>
          </a:extLst>
        </p:cNvPr>
        <p:cNvGrpSpPr/>
        <p:nvPr/>
      </p:nvGrpSpPr>
      <p:grpSpPr>
        <a:xfrm>
          <a:off x="0" y="0"/>
          <a:ext cx="0" cy="0"/>
          <a:chOff x="0" y="0"/>
          <a:chExt cx="0" cy="0"/>
        </a:xfrm>
      </p:grpSpPr>
      <p:pic>
        <p:nvPicPr>
          <p:cNvPr id="4098" name="図 1">
            <a:extLst>
              <a:ext uri="{FF2B5EF4-FFF2-40B4-BE49-F238E27FC236}">
                <a16:creationId xmlns:a16="http://schemas.microsoft.com/office/drawing/2014/main" id="{1B42E901-091D-E50E-FC5E-EE86B69727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6687" y="309563"/>
            <a:ext cx="6524625" cy="817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2">
            <a:extLst>
              <a:ext uri="{FF2B5EF4-FFF2-40B4-BE49-F238E27FC236}">
                <a16:creationId xmlns:a16="http://schemas.microsoft.com/office/drawing/2014/main" id="{E2820695-5850-9E13-E63B-AC0D4A342D02}"/>
              </a:ext>
            </a:extLst>
          </p:cNvPr>
          <p:cNvSpPr txBox="1"/>
          <p:nvPr/>
        </p:nvSpPr>
        <p:spPr>
          <a:xfrm>
            <a:off x="3261360" y="8823960"/>
            <a:ext cx="356188" cy="276999"/>
          </a:xfrm>
          <a:prstGeom prst="rect">
            <a:avLst/>
          </a:prstGeom>
          <a:noFill/>
        </p:spPr>
        <p:txBody>
          <a:bodyPr wrap="none" rtlCol="0">
            <a:spAutoFit/>
          </a:bodyPr>
          <a:lstStyle/>
          <a:p>
            <a:r>
              <a:rPr kumimoji="1" lang="en-US" altLang="ja-JP" sz="1200" dirty="0"/>
              <a:t>-6-</a:t>
            </a:r>
            <a:endParaRPr kumimoji="1" lang="ja-JP" altLang="en-US" sz="1200" dirty="0"/>
          </a:p>
        </p:txBody>
      </p:sp>
    </p:spTree>
    <p:extLst>
      <p:ext uri="{BB962C8B-B14F-4D97-AF65-F5344CB8AC3E}">
        <p14:creationId xmlns:p14="http://schemas.microsoft.com/office/powerpoint/2010/main" val="843652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B3551D-90EC-DE5E-DC31-C71B4CBDA7E4}"/>
            </a:ext>
          </a:extLst>
        </p:cNvPr>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099F4FF5-C160-1837-B29D-35D9372FA7D6}"/>
              </a:ext>
            </a:extLst>
          </p:cNvPr>
          <p:cNvSpPr txBox="1"/>
          <p:nvPr/>
        </p:nvSpPr>
        <p:spPr>
          <a:xfrm>
            <a:off x="207079" y="185311"/>
            <a:ext cx="6529001" cy="307777"/>
          </a:xfrm>
          <a:prstGeom prst="rect">
            <a:avLst/>
          </a:prstGeom>
          <a:noFill/>
        </p:spPr>
        <p:txBody>
          <a:bodyPr wrap="square" rtlCol="0">
            <a:spAutoFit/>
          </a:bodyPr>
          <a:lstStyle/>
          <a:p>
            <a:r>
              <a:rPr lang="en-US" altLang="ja-JP" sz="1400" b="1" dirty="0">
                <a:latin typeface="Meiryo UI" panose="020B0604030504040204" pitchFamily="50" charset="-128"/>
                <a:ea typeface="Meiryo UI" panose="020B0604030504040204" pitchFamily="50" charset="-128"/>
              </a:rPr>
              <a:t>Ⅱ</a:t>
            </a:r>
            <a:r>
              <a:rPr lang="ja-JP" altLang="ja-JP" sz="1400" b="1" dirty="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2025</a:t>
            </a:r>
            <a:r>
              <a:rPr lang="ja-JP" altLang="en-US" sz="1400" b="1" dirty="0">
                <a:latin typeface="Meiryo UI" panose="020B0604030504040204" pitchFamily="50" charset="-128"/>
                <a:ea typeface="Meiryo UI" panose="020B0604030504040204" pitchFamily="50" charset="-128"/>
              </a:rPr>
              <a:t>年度</a:t>
            </a:r>
            <a:r>
              <a:rPr lang="ja-JP" altLang="ja-JP" sz="1400" b="1" dirty="0">
                <a:latin typeface="Meiryo UI" panose="020B0604030504040204" pitchFamily="50" charset="-128"/>
                <a:ea typeface="Meiryo UI" panose="020B0604030504040204" pitchFamily="50" charset="-128"/>
              </a:rPr>
              <a:t>電話応対コンクール</a:t>
            </a:r>
            <a:r>
              <a:rPr lang="ja-JP" altLang="en-US" sz="1400" b="1" dirty="0">
                <a:latin typeface="Meiryo UI" panose="020B0604030504040204" pitchFamily="50" charset="-128"/>
                <a:ea typeface="Meiryo UI" panose="020B0604030504040204" pitchFamily="50" charset="-128"/>
              </a:rPr>
              <a:t>開催内容</a:t>
            </a:r>
            <a:endParaRPr lang="ja-JP" altLang="ja-JP" sz="14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EC7AE285-D18B-C330-0FA3-34C38CD5A7AF}"/>
              </a:ext>
            </a:extLst>
          </p:cNvPr>
          <p:cNvSpPr txBox="1"/>
          <p:nvPr/>
        </p:nvSpPr>
        <p:spPr>
          <a:xfrm>
            <a:off x="207079" y="475109"/>
            <a:ext cx="6788080" cy="8409097"/>
          </a:xfrm>
          <a:prstGeom prst="rect">
            <a:avLst/>
          </a:prstGeom>
          <a:noFill/>
        </p:spPr>
        <p:txBody>
          <a:bodyPr wrap="square" rtlCol="0">
            <a:spAutoFit/>
          </a:bodyPr>
          <a:lstStyle/>
          <a:p>
            <a:pPr>
              <a:lnSpc>
                <a:spcPts val="2100"/>
              </a:lnSpc>
            </a:pPr>
            <a:r>
              <a:rPr lang="ja-JP" altLang="ja-JP" sz="1400" b="1" dirty="0">
                <a:latin typeface="Meiryo UI" panose="020B0604030504040204" pitchFamily="50" charset="-128"/>
                <a:ea typeface="Meiryo UI" panose="020B0604030504040204" pitchFamily="50" charset="-128"/>
              </a:rPr>
              <a:t>１．</a:t>
            </a:r>
            <a:r>
              <a:rPr lang="ja-JP" altLang="en-US" sz="1400" b="1" dirty="0">
                <a:latin typeface="Meiryo UI" panose="020B0604030504040204" pitchFamily="50" charset="-128"/>
                <a:ea typeface="Meiryo UI" panose="020B0604030504040204" pitchFamily="50" charset="-128"/>
              </a:rPr>
              <a:t>予選大会</a:t>
            </a:r>
            <a:endParaRPr lang="ja-JP" altLang="ja-JP" sz="1400"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「遠隔方式」にて石川県予選大会を実施します。</a:t>
            </a:r>
          </a:p>
          <a:p>
            <a:pPr>
              <a:lnSpc>
                <a:spcPts val="2100"/>
              </a:lnSpc>
            </a:pPr>
            <a:r>
              <a:rPr lang="ja-JP" altLang="en-US" sz="1400" dirty="0">
                <a:latin typeface="Meiryo UI" panose="020B0604030504040204" pitchFamily="50" charset="-128"/>
                <a:ea typeface="Meiryo UI" panose="020B0604030504040204" pitchFamily="50" charset="-128"/>
              </a:rPr>
              <a:t>　　　開催月日：</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9</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日（火）</a:t>
            </a:r>
          </a:p>
          <a:p>
            <a:pPr>
              <a:lnSpc>
                <a:spcPts val="2100"/>
              </a:lnSpc>
            </a:pPr>
            <a:r>
              <a:rPr lang="ja-JP" altLang="en-US" sz="1400" dirty="0">
                <a:latin typeface="Meiryo UI" panose="020B0604030504040204" pitchFamily="50" charset="-128"/>
                <a:ea typeface="Meiryo UI" panose="020B0604030504040204" pitchFamily="50" charset="-128"/>
              </a:rPr>
              <a:t>　　　競技時間：競技時間は専用サイトにて先着順で予約して頂きます。</a:t>
            </a:r>
          </a:p>
          <a:p>
            <a:pPr>
              <a:lnSpc>
                <a:spcPts val="2100"/>
              </a:lnSpc>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専用サイト</a:t>
            </a:r>
            <a:r>
              <a:rPr lang="en-US" altLang="ja-JP" sz="1400" dirty="0">
                <a:latin typeface="Meiryo UI" panose="020B0604030504040204" pitchFamily="50" charset="-128"/>
                <a:ea typeface="Meiryo UI" panose="020B0604030504040204" pitchFamily="50" charset="-128"/>
              </a:rPr>
              <a:t>URL</a:t>
            </a:r>
            <a:r>
              <a:rPr lang="ja-JP" altLang="en-US" sz="1400" dirty="0">
                <a:latin typeface="Meiryo UI" panose="020B0604030504040204" pitchFamily="50" charset="-128"/>
                <a:ea typeface="Meiryo UI" panose="020B0604030504040204" pitchFamily="50" charset="-128"/>
              </a:rPr>
              <a:t>は予選会参加応募者</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窓口ご担当者</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にのみご案内します。</a:t>
            </a:r>
          </a:p>
          <a:p>
            <a:pPr>
              <a:lnSpc>
                <a:spcPts val="2100"/>
              </a:lnSpc>
            </a:pPr>
            <a:r>
              <a:rPr lang="ja-JP" altLang="en-US" sz="1400" dirty="0">
                <a:latin typeface="Meiryo UI" panose="020B0604030504040204" pitchFamily="50" charset="-128"/>
                <a:ea typeface="Meiryo UI" panose="020B0604030504040204" pitchFamily="50" charset="-128"/>
              </a:rPr>
              <a:t>　　　実施場所：石川県青少年総合研修センター</a:t>
            </a: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（金沢市常盤町</a:t>
            </a:r>
            <a:r>
              <a:rPr lang="en-US" altLang="ja-JP" sz="1400" dirty="0">
                <a:latin typeface="Meiryo UI" panose="020B0604030504040204" pitchFamily="50" charset="-128"/>
                <a:ea typeface="Meiryo UI" panose="020B0604030504040204" pitchFamily="50" charset="-128"/>
              </a:rPr>
              <a:t>212-1</a:t>
            </a: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076-252-0666</a:t>
            </a:r>
            <a:r>
              <a:rPr lang="ja-JP" altLang="en-US" sz="1400" dirty="0">
                <a:latin typeface="Meiryo UI" panose="020B0604030504040204" pitchFamily="50" charset="-128"/>
                <a:ea typeface="Meiryo UI" panose="020B0604030504040204" pitchFamily="50" charset="-128"/>
              </a:rPr>
              <a:t>）</a:t>
            </a:r>
          </a:p>
          <a:p>
            <a:pPr>
              <a:lnSpc>
                <a:spcPts val="2100"/>
              </a:lnSpc>
            </a:pP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・石川県予選大会は「遠隔方式」ですが、参加選手が作成した</a:t>
            </a:r>
            <a:r>
              <a:rPr lang="ja-JP" altLang="en-US" sz="1400" u="sng" dirty="0">
                <a:latin typeface="Meiryo UI" panose="020B0604030504040204" pitchFamily="50" charset="-128"/>
                <a:ea typeface="Meiryo UI" panose="020B0604030504040204" pitchFamily="50" charset="-128"/>
              </a:rPr>
              <a:t>応対スクリプトをお手元に</a:t>
            </a:r>
            <a:endParaRPr lang="en-US" altLang="ja-JP" sz="1400" u="sng" dirty="0">
              <a:latin typeface="Meiryo UI" panose="020B0604030504040204" pitchFamily="50" charset="-128"/>
              <a:ea typeface="Meiryo UI" panose="020B0604030504040204" pitchFamily="50" charset="-128"/>
            </a:endParaRPr>
          </a:p>
          <a:p>
            <a:pPr>
              <a:lnSpc>
                <a:spcPts val="2100"/>
              </a:lnSpc>
            </a:pPr>
            <a:r>
              <a:rPr lang="ja-JP" altLang="en-US" sz="1400" u="sng" dirty="0">
                <a:latin typeface="Meiryo UI" panose="020B0604030504040204" pitchFamily="50" charset="-128"/>
                <a:ea typeface="Meiryo UI" panose="020B0604030504040204" pitchFamily="50" charset="-128"/>
              </a:rPr>
              <a:t>　 置いて頂いて結構です。</a:t>
            </a:r>
          </a:p>
          <a:p>
            <a:pPr>
              <a:lnSpc>
                <a:spcPts val="2100"/>
              </a:lnSpc>
            </a:pPr>
            <a:r>
              <a:rPr lang="ja-JP" altLang="en-US" sz="1400" dirty="0">
                <a:latin typeface="Meiryo UI" panose="020B0604030504040204" pitchFamily="50" charset="-128"/>
                <a:ea typeface="Meiryo UI" panose="020B0604030504040204" pitchFamily="50" charset="-128"/>
              </a:rPr>
              <a:t>　・基本的に「遠隔方式」ですが、競技場所が確保できない場合は会場の別室から参加も</a:t>
            </a: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可能です。</a:t>
            </a:r>
          </a:p>
          <a:p>
            <a:pPr>
              <a:lnSpc>
                <a:spcPts val="2100"/>
              </a:lnSpc>
            </a:pPr>
            <a:r>
              <a:rPr lang="ja-JP" altLang="en-US" sz="1400" dirty="0">
                <a:latin typeface="Meiryo UI" panose="020B0604030504040204" pitchFamily="50" charset="-128"/>
                <a:ea typeface="Meiryo UI" panose="020B0604030504040204" pitchFamily="50" charset="-128"/>
              </a:rPr>
              <a:t>　・石川県予選会の成績上位者を石川県代表選考会への出場選手とします。代表選考</a:t>
            </a: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会への進出者数は予選会の出場者数に応じて決定します。</a:t>
            </a:r>
          </a:p>
          <a:p>
            <a:pPr>
              <a:lnSpc>
                <a:spcPts val="2100"/>
              </a:lnSpc>
            </a:pPr>
            <a:r>
              <a:rPr lang="ja-JP" altLang="en-US" sz="1400" dirty="0">
                <a:latin typeface="Meiryo UI" panose="020B0604030504040204" pitchFamily="50" charset="-128"/>
                <a:ea typeface="Meiryo UI" panose="020B0604030504040204" pitchFamily="50" charset="-128"/>
              </a:rPr>
              <a:t>　・予選会出場者全員に「参加賞」を贈呈します。（後日、参加企業ごとに配送予定）</a:t>
            </a:r>
            <a:endParaRPr lang="en-US" altLang="ja-JP" sz="1400" dirty="0">
              <a:latin typeface="Meiryo UI" panose="020B0604030504040204" pitchFamily="50" charset="-128"/>
              <a:ea typeface="Meiryo UI" panose="020B0604030504040204" pitchFamily="50" charset="-128"/>
            </a:endParaRPr>
          </a:p>
          <a:p>
            <a:pPr>
              <a:lnSpc>
                <a:spcPts val="2100"/>
              </a:lnSpc>
            </a:pP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b="1" dirty="0">
                <a:latin typeface="Meiryo UI" panose="020B0604030504040204" pitchFamily="50" charset="-128"/>
                <a:ea typeface="Meiryo UI" panose="020B0604030504040204" pitchFamily="50" charset="-128"/>
              </a:rPr>
              <a:t>２．石川県代表選考会</a:t>
            </a:r>
            <a:endParaRPr lang="en-US" altLang="ja-JP" sz="1400" b="1"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石川県予選大会の成績上位者には石川県代表選考会に進出して頂きます。</a:t>
            </a:r>
          </a:p>
          <a:p>
            <a:pPr>
              <a:lnSpc>
                <a:spcPts val="2100"/>
              </a:lnSpc>
            </a:pPr>
            <a:r>
              <a:rPr lang="ja-JP" altLang="en-US" sz="1400" dirty="0">
                <a:latin typeface="Meiryo UI" panose="020B0604030504040204" pitchFamily="50" charset="-128"/>
                <a:ea typeface="Meiryo UI" panose="020B0604030504040204" pitchFamily="50" charset="-128"/>
              </a:rPr>
              <a:t>　　　開催月日：</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日（金）</a:t>
            </a:r>
            <a:r>
              <a:rPr lang="en-US" altLang="ja-JP" sz="1400" dirty="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00</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17</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00</a:t>
            </a:r>
            <a:r>
              <a:rPr lang="ja-JP" altLang="en-US" sz="1400" dirty="0">
                <a:latin typeface="Meiryo UI" panose="020B0604030504040204" pitchFamily="50" charset="-128"/>
                <a:ea typeface="Meiryo UI" panose="020B0604030504040204" pitchFamily="50" charset="-128"/>
              </a:rPr>
              <a:t>予定</a:t>
            </a: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選手集合時間は後日連絡</a:t>
            </a:r>
          </a:p>
          <a:p>
            <a:pPr>
              <a:lnSpc>
                <a:spcPts val="2100"/>
              </a:lnSpc>
            </a:pPr>
            <a:r>
              <a:rPr lang="ja-JP" altLang="en-US" sz="1400" dirty="0">
                <a:latin typeface="Meiryo UI" panose="020B0604030504040204" pitchFamily="50" charset="-128"/>
                <a:ea typeface="Meiryo UI" panose="020B0604030504040204" pitchFamily="50" charset="-128"/>
              </a:rPr>
              <a:t>　　　会　　　場：石川県青少年総合研修センター</a:t>
            </a: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（金沢市常盤町</a:t>
            </a:r>
            <a:r>
              <a:rPr lang="en-US" altLang="ja-JP" sz="1400" dirty="0">
                <a:latin typeface="Meiryo UI" panose="020B0604030504040204" pitchFamily="50" charset="-128"/>
                <a:ea typeface="Meiryo UI" panose="020B0604030504040204" pitchFamily="50" charset="-128"/>
              </a:rPr>
              <a:t>212-1</a:t>
            </a: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076-252-0666</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pPr>
              <a:lnSpc>
                <a:spcPts val="2100"/>
              </a:lnSpc>
            </a:pP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・石川県代表選考会では、全国大会での競技方法と同様に、</a:t>
            </a:r>
            <a:r>
              <a:rPr lang="ja-JP" altLang="en-US" sz="1400" u="sng" dirty="0">
                <a:latin typeface="Meiryo UI" panose="020B0604030504040204" pitchFamily="50" charset="-128"/>
                <a:ea typeface="Meiryo UI" panose="020B0604030504040204" pitchFamily="50" charset="-128"/>
              </a:rPr>
              <a:t>競技席への応対スクリプト</a:t>
            </a:r>
            <a:endParaRPr lang="en-US" altLang="ja-JP" sz="1400" u="sng" dirty="0">
              <a:latin typeface="Meiryo UI" panose="020B0604030504040204" pitchFamily="50" charset="-128"/>
              <a:ea typeface="Meiryo UI" panose="020B0604030504040204" pitchFamily="50" charset="-128"/>
            </a:endParaRPr>
          </a:p>
          <a:p>
            <a:pPr>
              <a:lnSpc>
                <a:spcPts val="2100"/>
              </a:lnSpc>
            </a:pPr>
            <a:r>
              <a:rPr lang="ja-JP" altLang="en-US" sz="1400" u="sng" dirty="0">
                <a:latin typeface="Meiryo UI" panose="020B0604030504040204" pitchFamily="50" charset="-128"/>
                <a:ea typeface="Meiryo UI" panose="020B0604030504040204" pitchFamily="50" charset="-128"/>
              </a:rPr>
              <a:t>　 の持ち込みを禁止</a:t>
            </a:r>
            <a:r>
              <a:rPr lang="ja-JP" altLang="en-US" sz="1400" dirty="0">
                <a:latin typeface="Meiryo UI" panose="020B0604030504040204" pitchFamily="50" charset="-128"/>
                <a:ea typeface="Meiryo UI" panose="020B0604030504040204" pitchFamily="50" charset="-128"/>
              </a:rPr>
              <a:t>します。</a:t>
            </a: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・石川県代表選考会では、「優勝」「準優勝」「第</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位」「優秀賞」（</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名）及び「新人賞」</a:t>
            </a: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（３名）を表彰します。</a:t>
            </a:r>
          </a:p>
          <a:p>
            <a:pPr>
              <a:lnSpc>
                <a:spcPts val="2100"/>
              </a:lnSpc>
            </a:pPr>
            <a:r>
              <a:rPr lang="ja-JP" altLang="en-US" sz="1400" dirty="0">
                <a:latin typeface="Meiryo UI" panose="020B0604030504040204" pitchFamily="50" charset="-128"/>
                <a:ea typeface="Meiryo UI" panose="020B0604030504040204" pitchFamily="50" charset="-128"/>
              </a:rPr>
              <a:t>　・「優勝」１名を石川県代表とします。</a:t>
            </a:r>
          </a:p>
          <a:p>
            <a:pPr>
              <a:lnSpc>
                <a:spcPts val="2100"/>
              </a:lnSpc>
            </a:pPr>
            <a:r>
              <a:rPr lang="ja-JP" altLang="en-US" sz="1400" dirty="0">
                <a:latin typeface="Meiryo UI" panose="020B0604030504040204" pitchFamily="50" charset="-128"/>
                <a:ea typeface="Meiryo UI" panose="020B0604030504040204" pitchFamily="50" charset="-128"/>
              </a:rPr>
              <a:t>　　代表に選ばれた選手は、</a:t>
            </a:r>
            <a:r>
              <a:rPr lang="en-US" altLang="ja-JP" sz="1400" dirty="0">
                <a:latin typeface="Meiryo UI" panose="020B0604030504040204" pitchFamily="50" charset="-128"/>
                <a:ea typeface="Meiryo UI" panose="020B0604030504040204" pitchFamily="50" charset="-128"/>
              </a:rPr>
              <a:t>2025</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11</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14</a:t>
            </a:r>
            <a:r>
              <a:rPr lang="ja-JP" altLang="en-US" sz="1400" dirty="0">
                <a:latin typeface="Meiryo UI" panose="020B0604030504040204" pitchFamily="50" charset="-128"/>
                <a:ea typeface="Meiryo UI" panose="020B0604030504040204" pitchFamily="50" charset="-128"/>
              </a:rPr>
              <a:t>日（金）仙台市で開催される全国大会に、</a:t>
            </a: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石川県代表として出場して頂きます。</a:t>
            </a:r>
          </a:p>
        </p:txBody>
      </p:sp>
      <p:sp>
        <p:nvSpPr>
          <p:cNvPr id="5" name="テキスト ボックス 4">
            <a:extLst>
              <a:ext uri="{FF2B5EF4-FFF2-40B4-BE49-F238E27FC236}">
                <a16:creationId xmlns:a16="http://schemas.microsoft.com/office/drawing/2014/main" id="{577B6E84-943F-E23C-1000-16636E989D7B}"/>
              </a:ext>
            </a:extLst>
          </p:cNvPr>
          <p:cNvSpPr txBox="1"/>
          <p:nvPr/>
        </p:nvSpPr>
        <p:spPr>
          <a:xfrm>
            <a:off x="3261360" y="8823960"/>
            <a:ext cx="356188" cy="276999"/>
          </a:xfrm>
          <a:prstGeom prst="rect">
            <a:avLst/>
          </a:prstGeom>
          <a:noFill/>
        </p:spPr>
        <p:txBody>
          <a:bodyPr wrap="none" rtlCol="0">
            <a:spAutoFit/>
          </a:bodyPr>
          <a:lstStyle/>
          <a:p>
            <a:r>
              <a:rPr kumimoji="1" lang="en-US" altLang="ja-JP" sz="1200" dirty="0"/>
              <a:t>-7-</a:t>
            </a:r>
            <a:endParaRPr kumimoji="1" lang="ja-JP" altLang="en-US" sz="1200" dirty="0"/>
          </a:p>
        </p:txBody>
      </p:sp>
    </p:spTree>
    <p:extLst>
      <p:ext uri="{BB962C8B-B14F-4D97-AF65-F5344CB8AC3E}">
        <p14:creationId xmlns:p14="http://schemas.microsoft.com/office/powerpoint/2010/main" val="3406855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C490B8-B675-9771-354C-87FB68C123D3}"/>
            </a:ext>
          </a:extLst>
        </p:cNvPr>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855FA51-CAA4-EB6D-83BD-F40F6BE92646}"/>
              </a:ext>
            </a:extLst>
          </p:cNvPr>
          <p:cNvSpPr txBox="1"/>
          <p:nvPr/>
        </p:nvSpPr>
        <p:spPr>
          <a:xfrm>
            <a:off x="207079" y="185311"/>
            <a:ext cx="6529001" cy="307777"/>
          </a:xfrm>
          <a:prstGeom prst="rect">
            <a:avLst/>
          </a:prstGeom>
          <a:noFill/>
        </p:spPr>
        <p:txBody>
          <a:bodyPr wrap="square" rtlCol="0">
            <a:spAutoFit/>
          </a:bodyPr>
          <a:lstStyle/>
          <a:p>
            <a:r>
              <a:rPr lang="en-US" altLang="ja-JP" sz="1400" b="1" dirty="0">
                <a:latin typeface="Meiryo UI" panose="020B0604030504040204" pitchFamily="50" charset="-128"/>
                <a:ea typeface="Meiryo UI" panose="020B0604030504040204" pitchFamily="50" charset="-128"/>
              </a:rPr>
              <a:t>Ⅲ</a:t>
            </a:r>
            <a:r>
              <a:rPr lang="ja-JP"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石川県予選大会と代表選考会の流れ</a:t>
            </a:r>
            <a:endParaRPr lang="ja-JP" altLang="ja-JP" sz="14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77FA3DA5-AAFF-2A71-9A0E-0D8C8963475F}"/>
              </a:ext>
            </a:extLst>
          </p:cNvPr>
          <p:cNvSpPr txBox="1"/>
          <p:nvPr/>
        </p:nvSpPr>
        <p:spPr>
          <a:xfrm>
            <a:off x="207079" y="475109"/>
            <a:ext cx="6788080" cy="2632516"/>
          </a:xfrm>
          <a:prstGeom prst="rect">
            <a:avLst/>
          </a:prstGeom>
          <a:noFill/>
        </p:spPr>
        <p:txBody>
          <a:bodyPr wrap="square" rtlCol="0">
            <a:spAutoFit/>
          </a:bodyPr>
          <a:lstStyle/>
          <a:p>
            <a:pPr>
              <a:lnSpc>
                <a:spcPct val="150000"/>
              </a:lnSpc>
            </a:pPr>
            <a:r>
              <a:rPr lang="ja-JP" altLang="ja-JP" sz="1400" b="1" dirty="0">
                <a:latin typeface="Meiryo UI" panose="020B0604030504040204" pitchFamily="50" charset="-128"/>
                <a:ea typeface="Meiryo UI" panose="020B0604030504040204" pitchFamily="50" charset="-128"/>
              </a:rPr>
              <a:t>１．</a:t>
            </a:r>
            <a:r>
              <a:rPr lang="ja-JP" altLang="en-US" sz="1400" b="1" dirty="0">
                <a:latin typeface="Meiryo UI" panose="020B0604030504040204" pitchFamily="50" charset="-128"/>
                <a:ea typeface="Meiryo UI" panose="020B0604030504040204" pitchFamily="50" charset="-128"/>
              </a:rPr>
              <a:t>予選大会</a:t>
            </a:r>
            <a:endParaRPr lang="ja-JP" altLang="ja-JP" sz="1400" dirty="0">
              <a:latin typeface="Meiryo UI" panose="020B0604030504040204" pitchFamily="50" charset="-128"/>
              <a:ea typeface="Meiryo UI" panose="020B0604030504040204" pitchFamily="50" charset="-128"/>
            </a:endParaRPr>
          </a:p>
          <a:p>
            <a:pPr>
              <a:lnSpc>
                <a:spcPct val="150000"/>
              </a:lnSpc>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(1)	</a:t>
            </a:r>
            <a:r>
              <a:rPr lang="ja-JP" altLang="en-US" sz="1400" dirty="0">
                <a:latin typeface="Meiryo UI" panose="020B0604030504040204" pitchFamily="50" charset="-128"/>
                <a:ea typeface="Meiryo UI" panose="020B0604030504040204" pitchFamily="50" charset="-128"/>
              </a:rPr>
              <a:t>参加選手の競技時間は予め専用サイトで予約して頂きます。</a:t>
            </a:r>
          </a:p>
          <a:p>
            <a:pPr>
              <a:lnSpc>
                <a:spcPct val="150000"/>
              </a:lnSpc>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(2)	</a:t>
            </a:r>
            <a:r>
              <a:rPr lang="ja-JP" altLang="en-US" sz="1400" dirty="0">
                <a:latin typeface="Meiryo UI" panose="020B0604030504040204" pitchFamily="50" charset="-128"/>
                <a:ea typeface="Meiryo UI" panose="020B0604030504040204" pitchFamily="50" charset="-128"/>
              </a:rPr>
              <a:t>専用サイト</a:t>
            </a:r>
            <a:r>
              <a:rPr lang="en-US" altLang="ja-JP" sz="1400" dirty="0">
                <a:latin typeface="Meiryo UI" panose="020B0604030504040204" pitchFamily="50" charset="-128"/>
                <a:ea typeface="Meiryo UI" panose="020B0604030504040204" pitchFamily="50" charset="-128"/>
              </a:rPr>
              <a:t>URL</a:t>
            </a:r>
            <a:r>
              <a:rPr lang="ja-JP" altLang="en-US" sz="1400" dirty="0">
                <a:latin typeface="Meiryo UI" panose="020B0604030504040204" pitchFamily="50" charset="-128"/>
                <a:ea typeface="Meiryo UI" panose="020B0604030504040204" pitchFamily="50" charset="-128"/>
              </a:rPr>
              <a:t>と予約可能期間は、参加応募者</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窓口ご担当者</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にのみご案内します。</a:t>
            </a:r>
          </a:p>
          <a:p>
            <a:pPr>
              <a:lnSpc>
                <a:spcPct val="150000"/>
              </a:lnSpc>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(3)	</a:t>
            </a:r>
            <a:r>
              <a:rPr lang="ja-JP" altLang="en-US" sz="1400" dirty="0">
                <a:latin typeface="Meiryo UI" panose="020B0604030504040204" pitchFamily="50" charset="-128"/>
                <a:ea typeface="Meiryo UI" panose="020B0604030504040204" pitchFamily="50" charset="-128"/>
              </a:rPr>
              <a:t>競技時間枠は参加応募者数に応じて設定します。（多少の余裕を持たせます）</a:t>
            </a:r>
          </a:p>
          <a:p>
            <a:pPr>
              <a:lnSpc>
                <a:spcPct val="150000"/>
              </a:lnSpc>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(4)	</a:t>
            </a:r>
            <a:r>
              <a:rPr lang="ja-JP" altLang="en-US" sz="1400" dirty="0">
                <a:latin typeface="Meiryo UI" panose="020B0604030504040204" pitchFamily="50" charset="-128"/>
                <a:ea typeface="Meiryo UI" panose="020B0604030504040204" pitchFamily="50" charset="-128"/>
              </a:rPr>
              <a:t>参加選手の競技時間が確定した後、各選手に「競技番号」をご案内します。</a:t>
            </a:r>
            <a:endParaRPr lang="en-US" altLang="ja-JP" sz="1400" dirty="0">
              <a:latin typeface="Meiryo UI" panose="020B0604030504040204" pitchFamily="50" charset="-128"/>
              <a:ea typeface="Meiryo UI" panose="020B0604030504040204" pitchFamily="50" charset="-128"/>
            </a:endParaRPr>
          </a:p>
          <a:p>
            <a:pPr>
              <a:lnSpc>
                <a:spcPct val="150000"/>
              </a:lnSpc>
            </a:pPr>
            <a:r>
              <a:rPr lang="ja-JP" altLang="en-US" sz="1400" dirty="0">
                <a:latin typeface="Meiryo UI" panose="020B0604030504040204" pitchFamily="50" charset="-128"/>
                <a:ea typeface="Meiryo UI" panose="020B0604030504040204" pitchFamily="50" charset="-128"/>
              </a:rPr>
              <a:t>　</a:t>
            </a:r>
            <a:r>
              <a:rPr lang="en-US" altLang="ja-JP" sz="1400" dirty="0">
                <a:latin typeface="Meiryo UI" panose="020B0604030504040204" pitchFamily="50" charset="-128"/>
                <a:ea typeface="Meiryo UI" panose="020B0604030504040204" pitchFamily="50" charset="-128"/>
              </a:rPr>
              <a:t>(5)</a:t>
            </a:r>
            <a:r>
              <a:rPr lang="ja-JP" altLang="en-US" sz="1400" dirty="0">
                <a:latin typeface="Meiryo UI" panose="020B0604030504040204" pitchFamily="50" charset="-128"/>
                <a:ea typeface="Meiryo UI" panose="020B0604030504040204" pitchFamily="50" charset="-128"/>
              </a:rPr>
              <a:t> 予選大会の競技模様（音声）は、後日、</a:t>
            </a:r>
            <a:r>
              <a:rPr lang="en-US" altLang="ja-JP" sz="1400" dirty="0">
                <a:latin typeface="Meiryo UI" panose="020B0604030504040204" pitchFamily="50" charset="-128"/>
                <a:ea typeface="Meiryo UI" panose="020B0604030504040204" pitchFamily="50" charset="-128"/>
              </a:rPr>
              <a:t>YouTube</a:t>
            </a:r>
            <a:r>
              <a:rPr lang="ja-JP" altLang="en-US" sz="1400" dirty="0">
                <a:latin typeface="Meiryo UI" panose="020B0604030504040204" pitchFamily="50" charset="-128"/>
                <a:ea typeface="Meiryo UI" panose="020B0604030504040204" pitchFamily="50" charset="-128"/>
              </a:rPr>
              <a:t>にて配信予定です。</a:t>
            </a:r>
            <a:endParaRPr lang="en-US" altLang="ja-JP" sz="1400" dirty="0">
              <a:latin typeface="Meiryo UI" panose="020B0604030504040204" pitchFamily="50" charset="-128"/>
              <a:ea typeface="Meiryo UI" panose="020B0604030504040204" pitchFamily="50" charset="-128"/>
            </a:endParaRPr>
          </a:p>
          <a:p>
            <a:pPr>
              <a:lnSpc>
                <a:spcPct val="150000"/>
              </a:lnSpc>
            </a:pPr>
            <a:r>
              <a:rPr lang="ja-JP" altLang="en-US" sz="1400" dirty="0">
                <a:latin typeface="Meiryo UI" panose="020B0604030504040204" pitchFamily="50" charset="-128"/>
                <a:ea typeface="Meiryo UI" panose="020B0604030504040204" pitchFamily="50" charset="-128"/>
              </a:rPr>
              <a:t>　　　なお、視聴可能な</a:t>
            </a:r>
            <a:r>
              <a:rPr lang="en-US" altLang="ja-JP" sz="1400" dirty="0">
                <a:latin typeface="Meiryo UI" panose="020B0604030504040204" pitchFamily="50" charset="-128"/>
                <a:ea typeface="Meiryo UI" panose="020B0604030504040204" pitchFamily="50" charset="-128"/>
              </a:rPr>
              <a:t>URL</a:t>
            </a:r>
            <a:r>
              <a:rPr lang="ja-JP" altLang="en-US" sz="1400" dirty="0">
                <a:latin typeface="Meiryo UI" panose="020B0604030504040204" pitchFamily="50" charset="-128"/>
                <a:ea typeface="Meiryo UI" panose="020B0604030504040204" pitchFamily="50" charset="-128"/>
              </a:rPr>
              <a:t>は参加選手とその所属企業にのみ周知します。</a:t>
            </a:r>
          </a:p>
          <a:p>
            <a:pPr>
              <a:lnSpc>
                <a:spcPct val="150000"/>
              </a:lnSpc>
            </a:pPr>
            <a:r>
              <a:rPr lang="ja-JP" altLang="en-US" sz="1400" dirty="0">
                <a:latin typeface="Meiryo UI" panose="020B0604030504040204" pitchFamily="50" charset="-128"/>
                <a:ea typeface="Meiryo UI" panose="020B0604030504040204" pitchFamily="50" charset="-128"/>
              </a:rPr>
              <a:t>（参考）予約サイトのタイムテーブルイメージ</a:t>
            </a:r>
          </a:p>
        </p:txBody>
      </p:sp>
      <p:pic>
        <p:nvPicPr>
          <p:cNvPr id="4" name="図 3">
            <a:extLst>
              <a:ext uri="{FF2B5EF4-FFF2-40B4-BE49-F238E27FC236}">
                <a16:creationId xmlns:a16="http://schemas.microsoft.com/office/drawing/2014/main" id="{74F80445-352B-E407-98A6-1EFE52993847}"/>
              </a:ext>
            </a:extLst>
          </p:cNvPr>
          <p:cNvPicPr>
            <a:picLocks noChangeAspect="1"/>
          </p:cNvPicPr>
          <p:nvPr/>
        </p:nvPicPr>
        <p:blipFill>
          <a:blip r:embed="rId2"/>
          <a:stretch>
            <a:fillRect/>
          </a:stretch>
        </p:blipFill>
        <p:spPr>
          <a:xfrm>
            <a:off x="652017" y="3224598"/>
            <a:ext cx="4758183" cy="4462644"/>
          </a:xfrm>
          <a:prstGeom prst="rect">
            <a:avLst/>
          </a:prstGeom>
        </p:spPr>
      </p:pic>
      <p:sp>
        <p:nvSpPr>
          <p:cNvPr id="5" name="テキスト ボックス 4">
            <a:extLst>
              <a:ext uri="{FF2B5EF4-FFF2-40B4-BE49-F238E27FC236}">
                <a16:creationId xmlns:a16="http://schemas.microsoft.com/office/drawing/2014/main" id="{73117B8D-AB73-795B-BBEC-24B0368CA20B}"/>
              </a:ext>
            </a:extLst>
          </p:cNvPr>
          <p:cNvSpPr txBox="1"/>
          <p:nvPr/>
        </p:nvSpPr>
        <p:spPr>
          <a:xfrm>
            <a:off x="652017" y="7866102"/>
            <a:ext cx="6084063" cy="868571"/>
          </a:xfrm>
          <a:prstGeom prst="rect">
            <a:avLst/>
          </a:prstGeom>
          <a:noFill/>
        </p:spPr>
        <p:txBody>
          <a:bodyPr wrap="square" rtlCol="0">
            <a:spAutoFit/>
          </a:bodyPr>
          <a:lstStyle/>
          <a:p>
            <a:pPr>
              <a:lnSpc>
                <a:spcPts val="2100"/>
              </a:lnSpc>
            </a:pPr>
            <a:r>
              <a:rPr lang="ja-JP" altLang="en-US" sz="1400" dirty="0">
                <a:latin typeface="Meiryo UI" panose="020B0604030504040204" pitchFamily="50" charset="-128"/>
                <a:ea typeface="Meiryo UI" panose="020B0604030504040204" pitchFamily="50" charset="-128"/>
              </a:rPr>
              <a:t>・上記タイムテーブルは例です。競技参加者数に応じて、開始時刻、時間枠を</a:t>
            </a: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　設定し、参加者にお知らせします。</a:t>
            </a:r>
            <a:endParaRPr lang="en-US" altLang="ja-JP" sz="1400" dirty="0">
              <a:latin typeface="Meiryo UI" panose="020B0604030504040204" pitchFamily="50" charset="-128"/>
              <a:ea typeface="Meiryo UI" panose="020B0604030504040204" pitchFamily="50" charset="-128"/>
            </a:endParaRPr>
          </a:p>
          <a:p>
            <a:pPr>
              <a:lnSpc>
                <a:spcPts val="2100"/>
              </a:lnSpc>
            </a:pPr>
            <a:r>
              <a:rPr lang="ja-JP" altLang="en-US" sz="1400" dirty="0">
                <a:latin typeface="Meiryo UI" panose="020B0604030504040204" pitchFamily="50" charset="-128"/>
                <a:ea typeface="Meiryo UI" panose="020B0604030504040204" pitchFamily="50" charset="-128"/>
              </a:rPr>
              <a:t>・会場の会議室から参加希望の方も、このサイトにて選択できるようにします。</a:t>
            </a:r>
            <a:endParaRPr lang="en-US" altLang="ja-JP" sz="14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A5B652F6-D351-37A7-4CDA-2E68B045896B}"/>
              </a:ext>
            </a:extLst>
          </p:cNvPr>
          <p:cNvSpPr txBox="1"/>
          <p:nvPr/>
        </p:nvSpPr>
        <p:spPr>
          <a:xfrm>
            <a:off x="3261360" y="8823960"/>
            <a:ext cx="356188" cy="276999"/>
          </a:xfrm>
          <a:prstGeom prst="rect">
            <a:avLst/>
          </a:prstGeom>
          <a:noFill/>
        </p:spPr>
        <p:txBody>
          <a:bodyPr wrap="none" rtlCol="0">
            <a:spAutoFit/>
          </a:bodyPr>
          <a:lstStyle/>
          <a:p>
            <a:r>
              <a:rPr kumimoji="1" lang="en-US" altLang="ja-JP" sz="1200" dirty="0"/>
              <a:t>-8-</a:t>
            </a:r>
            <a:endParaRPr kumimoji="1" lang="ja-JP" altLang="en-US" sz="1200" dirty="0"/>
          </a:p>
        </p:txBody>
      </p:sp>
    </p:spTree>
    <p:extLst>
      <p:ext uri="{BB962C8B-B14F-4D97-AF65-F5344CB8AC3E}">
        <p14:creationId xmlns:p14="http://schemas.microsoft.com/office/powerpoint/2010/main" val="15560134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237</TotalTime>
  <Words>2593</Words>
  <Application>Microsoft Office PowerPoint</Application>
  <PresentationFormat>画面に合わせる (4:3)</PresentationFormat>
  <Paragraphs>235</Paragraphs>
  <Slides>13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Meiryo UI</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松川　哲</dc:creator>
  <cp:lastModifiedBy>松川　哲</cp:lastModifiedBy>
  <cp:revision>10</cp:revision>
  <dcterms:created xsi:type="dcterms:W3CDTF">2025-06-13T05:40:46Z</dcterms:created>
  <dcterms:modified xsi:type="dcterms:W3CDTF">2025-07-15T06:03:57Z</dcterms:modified>
</cp:coreProperties>
</file>