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6858000" cy="9906000" type="A4"/>
  <p:notesSz cx="6745288" cy="98821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3300"/>
    <a:srgbClr val="008000"/>
    <a:srgbClr val="800000"/>
    <a:srgbClr val="CC3300"/>
    <a:srgbClr val="CC6600"/>
    <a:srgbClr val="FFCC66"/>
    <a:srgbClr val="FF6600"/>
    <a:srgbClr val="CCFF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4" autoAdjust="0"/>
    <p:restoredTop sz="93740" autoAdjust="0"/>
  </p:normalViewPr>
  <p:slideViewPr>
    <p:cSldViewPr snapToGrid="0" snapToObjects="1">
      <p:cViewPr>
        <p:scale>
          <a:sx n="120" d="100"/>
          <a:sy n="120" d="100"/>
        </p:scale>
        <p:origin x="1526" y="-77"/>
      </p:cViewPr>
      <p:guideLst>
        <p:guide orient="horz" pos="3120"/>
        <p:guide pos="212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428" cy="49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8" tIns="45390" rIns="90778" bIns="45390" numCol="1" anchor="t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269" y="0"/>
            <a:ext cx="2922428" cy="49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8" tIns="45390" rIns="90778" bIns="4539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2325" y="741363"/>
            <a:ext cx="2562225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529" y="4692766"/>
            <a:ext cx="5396230" cy="4447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8" tIns="45390" rIns="90778" bIns="453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7124"/>
            <a:ext cx="2922428" cy="49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8" tIns="45390" rIns="90778" bIns="45390" numCol="1" anchor="b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269" y="9387124"/>
            <a:ext cx="2922428" cy="49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78" tIns="45390" rIns="90778" bIns="4539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ea typeface="ＭＳ Ｐゴシック" pitchFamily="50" charset="-128"/>
              </a:defRPr>
            </a:lvl1pPr>
          </a:lstStyle>
          <a:p>
            <a:pPr>
              <a:defRPr/>
            </a:pPr>
            <a:fld id="{7D62BE0D-0CF2-4152-8985-C86DEAA1F1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14951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4733" indent="-28643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45743" indent="-22914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04040" indent="-22914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62338" indent="-229149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20635" indent="-22914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78932" indent="-22914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37230" indent="-22914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95527" indent="-229149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6DC6563-ADA9-43D8-92EE-465074CE861C}" type="slidenum">
              <a:rPr lang="en-US" altLang="ja-JP" sz="110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z="1100">
              <a:ea typeface="ＭＳ Ｐゴシック" charset="-128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0A157-F120-47D5-ACD9-26E2ADCDC5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5222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88FEC-F6A7-4DF2-9052-FEF616EA62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719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D71E3-CEA6-4CD2-883E-C2773BCD9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6379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DE12B-9CF4-4FF9-90E0-83C8FA591C9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4AE42-83F0-4807-8367-EDCB225FB9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24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9F423-5CF8-4878-8A2F-E6A7E89F43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093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27968-F5EA-4860-AFF4-8BA6CD1768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282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E5BC5-4D47-46D3-B1F5-620635DDC2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020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716BC-BE22-4F68-9244-6399774440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66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B22D5-C130-4D6A-80ED-DBEF6FB7F4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482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1FA24-117E-43DF-A37A-81B7AA5004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890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DF37-AF9F-491C-8A75-6765707C21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6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A7F28D63-D830-409C-88FA-D3772F1326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6858000" cy="1048544"/>
          </a:xfrm>
          <a:prstGeom prst="rect">
            <a:avLst/>
          </a:prstGeom>
          <a:solidFill>
            <a:srgbClr val="33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2" name="Text Box 84"/>
          <p:cNvSpPr txBox="1">
            <a:spLocks noChangeArrowheads="1"/>
          </p:cNvSpPr>
          <p:nvPr/>
        </p:nvSpPr>
        <p:spPr bwMode="auto">
          <a:xfrm>
            <a:off x="141288" y="4192588"/>
            <a:ext cx="6602412" cy="2654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/>
              <a:t>☆</a:t>
            </a:r>
            <a:r>
              <a:rPr lang="ja-JP" altLang="en-US" sz="1200" b="1" dirty="0"/>
              <a:t>定　　 　　員　：</a:t>
            </a:r>
            <a:r>
              <a:rPr lang="ja-JP" altLang="en-US" sz="1200" dirty="0">
                <a:latin typeface="+mn-ea"/>
                <a:ea typeface="+mn-ea"/>
              </a:rPr>
              <a:t>　</a:t>
            </a:r>
            <a:r>
              <a:rPr lang="en-US" altLang="ja-JP" sz="1200" b="1" dirty="0">
                <a:latin typeface="+mn-ea"/>
                <a:ea typeface="+mn-ea"/>
              </a:rPr>
              <a:t>20</a:t>
            </a:r>
            <a:r>
              <a:rPr lang="ja-JP" altLang="en-US" sz="1200" b="1" dirty="0">
                <a:latin typeface="+mn-ea"/>
                <a:ea typeface="+mn-ea"/>
              </a:rPr>
              <a:t>名</a:t>
            </a:r>
            <a:r>
              <a:rPr lang="ja-JP" altLang="en-US" sz="1200" dirty="0"/>
              <a:t>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/>
              <a:t>☆受 　 講　 料  ：</a:t>
            </a:r>
            <a:r>
              <a:rPr lang="ja-JP" altLang="en-US" sz="1200" b="1" dirty="0">
                <a:latin typeface="+mn-ea"/>
                <a:ea typeface="+mn-ea"/>
              </a:rPr>
              <a:t>　一般</a:t>
            </a:r>
            <a:r>
              <a:rPr lang="ja-JP" altLang="en-US" sz="1200" dirty="0">
                <a:latin typeface="+mn-ea"/>
                <a:ea typeface="+mn-ea"/>
              </a:rPr>
              <a:t>　</a:t>
            </a:r>
            <a:r>
              <a:rPr lang="en-US" altLang="ja-JP" sz="1800" dirty="0">
                <a:latin typeface="+mn-ea"/>
                <a:ea typeface="+mn-ea"/>
              </a:rPr>
              <a:t>6,000</a:t>
            </a:r>
            <a:r>
              <a:rPr lang="ja-JP" altLang="en-US" sz="1200" dirty="0">
                <a:latin typeface="+mn-ea"/>
                <a:ea typeface="+mn-ea"/>
              </a:rPr>
              <a:t>円／名</a:t>
            </a:r>
            <a:r>
              <a:rPr lang="ja-JP" altLang="en-US" sz="1200" b="1" dirty="0">
                <a:latin typeface="+mn-ea"/>
                <a:ea typeface="+mn-ea"/>
              </a:rPr>
              <a:t> 　　　　会員</a:t>
            </a:r>
            <a:r>
              <a:rPr lang="ja-JP" altLang="en-US" sz="1200" dirty="0">
                <a:latin typeface="+mn-ea"/>
                <a:ea typeface="+mn-ea"/>
              </a:rPr>
              <a:t>　</a:t>
            </a:r>
            <a:r>
              <a:rPr lang="en-US" altLang="ja-JP" sz="1800" dirty="0">
                <a:latin typeface="+mn-ea"/>
                <a:ea typeface="+mn-ea"/>
              </a:rPr>
              <a:t>3,000</a:t>
            </a:r>
            <a:r>
              <a:rPr lang="ja-JP" altLang="en-US" sz="1200" dirty="0">
                <a:latin typeface="+mn-ea"/>
                <a:ea typeface="+mn-ea"/>
              </a:rPr>
              <a:t>円／名　</a:t>
            </a:r>
            <a:r>
              <a:rPr lang="ja-JP" altLang="en-US" sz="1200" dirty="0"/>
              <a:t>　</a:t>
            </a:r>
            <a:r>
              <a:rPr lang="ja-JP" altLang="en-US" sz="800" dirty="0"/>
              <a:t>　　　　                                　</a:t>
            </a:r>
            <a:br>
              <a:rPr lang="en-US" altLang="ja-JP" sz="800" dirty="0"/>
            </a:br>
            <a:r>
              <a:rPr lang="ja-JP" altLang="en-US" sz="800" dirty="0"/>
              <a:t>　　　　　　　　　　　　　　　　　　</a:t>
            </a:r>
            <a:r>
              <a:rPr lang="ja-JP" altLang="en-US" sz="900" dirty="0"/>
              <a:t>◆受講料は、税込です。支払方法を下記申込書でお選びください。</a:t>
            </a:r>
            <a:br>
              <a:rPr lang="en-US" altLang="ja-JP" sz="900" dirty="0"/>
            </a:br>
            <a:endParaRPr lang="en-US" altLang="ja-JP" sz="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/>
              <a:t>☆締 　 切   日　：　</a:t>
            </a:r>
            <a:r>
              <a:rPr lang="en-US" altLang="ja-JP" sz="1200" b="1" dirty="0"/>
              <a:t>2024</a:t>
            </a:r>
            <a:r>
              <a:rPr lang="ja-JP" altLang="en-US" sz="1200" b="1" dirty="0">
                <a:latin typeface="+mn-ea"/>
                <a:ea typeface="+mn-ea"/>
              </a:rPr>
              <a:t>年　</a:t>
            </a:r>
            <a:r>
              <a:rPr lang="en-US" altLang="ja-JP" sz="1800" u="sng" dirty="0">
                <a:latin typeface="+mn-ea"/>
                <a:ea typeface="+mn-ea"/>
              </a:rPr>
              <a:t>2</a:t>
            </a:r>
            <a:r>
              <a:rPr lang="ja-JP" altLang="en-US" sz="1800" u="sng" dirty="0">
                <a:latin typeface="+mn-ea"/>
                <a:ea typeface="+mn-ea"/>
              </a:rPr>
              <a:t>月</a:t>
            </a:r>
            <a:r>
              <a:rPr lang="en-US" altLang="ja-JP" sz="1800" u="sng" dirty="0">
                <a:latin typeface="+mn-ea"/>
                <a:ea typeface="+mn-ea"/>
              </a:rPr>
              <a:t>9</a:t>
            </a:r>
            <a:r>
              <a:rPr lang="ja-JP" altLang="en-US" sz="1800" u="sng" dirty="0">
                <a:latin typeface="+mn-ea"/>
                <a:ea typeface="+mn-ea"/>
              </a:rPr>
              <a:t>日</a:t>
            </a:r>
            <a:r>
              <a:rPr lang="ja-JP" altLang="en-US" sz="1200" u="sng" dirty="0">
                <a:latin typeface="+mn-ea"/>
                <a:ea typeface="+mn-ea"/>
              </a:rPr>
              <a:t>（金）</a:t>
            </a:r>
            <a:r>
              <a:rPr lang="en-US" altLang="ja-JP" sz="1200" dirty="0">
                <a:latin typeface="+mn-ea"/>
                <a:ea typeface="+mn-ea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/>
              <a:t>☆お申込方法</a:t>
            </a:r>
            <a:r>
              <a:rPr lang="ja-JP" altLang="en-US" sz="1200" dirty="0"/>
              <a:t>　</a:t>
            </a:r>
            <a:r>
              <a:rPr lang="ja-JP" altLang="en-US" sz="1200" b="1" dirty="0"/>
              <a:t>：</a:t>
            </a:r>
            <a:r>
              <a:rPr lang="ja-JP" altLang="en-US" sz="1200" dirty="0"/>
              <a:t>　下記申込書にてお申し込みください</a:t>
            </a:r>
            <a:r>
              <a:rPr lang="ja-JP" altLang="en-US" sz="1400" dirty="0"/>
              <a:t>。</a:t>
            </a:r>
            <a:r>
              <a:rPr lang="en-US" altLang="ja-JP" sz="1400" b="1" dirty="0"/>
              <a:t>FAX</a:t>
            </a:r>
            <a:r>
              <a:rPr lang="ja-JP" altLang="en-US" sz="1400" b="1" dirty="0"/>
              <a:t>　</a:t>
            </a:r>
            <a:r>
              <a:rPr lang="en-US" altLang="ja-JP" sz="1800" b="1" dirty="0"/>
              <a:t>087-835-1512</a:t>
            </a:r>
            <a:r>
              <a:rPr lang="ja-JP" altLang="en-US" sz="1200" dirty="0"/>
              <a:t>　</a:t>
            </a:r>
            <a:br>
              <a:rPr lang="en-US" altLang="ja-JP" sz="1200" dirty="0"/>
            </a:br>
            <a:r>
              <a:rPr lang="ja-JP" altLang="en-US" sz="1200" dirty="0"/>
              <a:t>　　　　　　　　　　　　</a:t>
            </a:r>
            <a:r>
              <a:rPr lang="en-US" altLang="ja-JP" sz="1200" dirty="0"/>
              <a:t>『</a:t>
            </a:r>
            <a:r>
              <a:rPr lang="ja-JP" altLang="en-US" sz="1200" dirty="0"/>
              <a:t>ユーザ協会香川支部</a:t>
            </a:r>
            <a:r>
              <a:rPr lang="en-US" altLang="ja-JP" sz="1200" dirty="0"/>
              <a:t>』</a:t>
            </a:r>
            <a:r>
              <a:rPr lang="ja-JP" altLang="en-US" sz="1200" dirty="0"/>
              <a:t>　　　</a:t>
            </a:r>
            <a:r>
              <a:rPr lang="ja-JP" altLang="en-US" sz="600" dirty="0"/>
              <a:t>　</a:t>
            </a:r>
            <a:br>
              <a:rPr lang="en-US" altLang="ja-JP" sz="600" dirty="0"/>
            </a:br>
            <a:br>
              <a:rPr lang="en-US" altLang="ja-JP" sz="1100" dirty="0"/>
            </a:br>
            <a:r>
              <a:rPr lang="ja-JP" altLang="en-US" sz="1200" b="1" dirty="0"/>
              <a:t>☆問 合 せ 先　</a:t>
            </a:r>
            <a:r>
              <a:rPr lang="ja-JP" altLang="en-US" sz="1400" dirty="0"/>
              <a:t>：  </a:t>
            </a:r>
            <a:r>
              <a:rPr lang="ja-JP" altLang="en-US" sz="1050" dirty="0"/>
              <a:t>（公財）日本電信電話ユーザ協会香川支部　事務局　古川</a:t>
            </a:r>
            <a:br>
              <a:rPr lang="en-US" altLang="ja-JP" sz="1050" dirty="0"/>
            </a:br>
            <a:r>
              <a:rPr lang="ja-JP" altLang="en-US" sz="1050" dirty="0"/>
              <a:t>　　　　　　　　　　　　　　</a:t>
            </a:r>
            <a:r>
              <a:rPr lang="en-US" altLang="ja-JP" sz="1050" dirty="0"/>
              <a:t>TEL</a:t>
            </a:r>
            <a:r>
              <a:rPr lang="ja-JP" altLang="en-US" sz="1050" dirty="0"/>
              <a:t>　</a:t>
            </a:r>
            <a:r>
              <a:rPr lang="en-US" altLang="ja-JP" sz="1050" dirty="0"/>
              <a:t>0120-206660</a:t>
            </a:r>
            <a:r>
              <a:rPr lang="ja-JP" altLang="en-US" sz="1050" dirty="0"/>
              <a:t>（土日祝日除く</a:t>
            </a:r>
            <a:r>
              <a:rPr lang="en-US" altLang="ja-JP" sz="1050" dirty="0"/>
              <a:t>9</a:t>
            </a:r>
            <a:r>
              <a:rPr lang="ja-JP" altLang="en-US" sz="1050" dirty="0"/>
              <a:t>時～</a:t>
            </a:r>
            <a:r>
              <a:rPr lang="en-US" altLang="ja-JP" sz="1050" dirty="0"/>
              <a:t>17</a:t>
            </a:r>
            <a:r>
              <a:rPr lang="ja-JP" altLang="en-US" sz="1050" dirty="0"/>
              <a:t>時まで）　　</a:t>
            </a:r>
            <a:r>
              <a:rPr lang="en-US" altLang="ja-JP" sz="1050" dirty="0"/>
              <a:t>E-mail</a:t>
            </a:r>
            <a:r>
              <a:rPr lang="ja-JP" altLang="en-US" sz="1050" dirty="0"/>
              <a:t>　：　</a:t>
            </a:r>
            <a:r>
              <a:rPr lang="en-US" altLang="ja-JP" sz="1050" dirty="0"/>
              <a:t>u.kagawa@jtua.or.jp</a:t>
            </a:r>
            <a:endParaRPr lang="en-US" altLang="ja-JP" sz="1000" dirty="0"/>
          </a:p>
        </p:txBody>
      </p:sp>
      <p:sp>
        <p:nvSpPr>
          <p:cNvPr id="57" name="WordArt 7"/>
          <p:cNvSpPr>
            <a:spLocks noChangeArrowheads="1" noChangeShapeType="1" noTextEdit="1"/>
          </p:cNvSpPr>
          <p:nvPr/>
        </p:nvSpPr>
        <p:spPr bwMode="auto">
          <a:xfrm>
            <a:off x="1362075" y="9525"/>
            <a:ext cx="4029075" cy="230188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en-US" altLang="ja-JP" sz="1100" kern="1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en-US" sz="1100" kern="1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</a:t>
            </a:r>
            <a:r>
              <a:rPr lang="en-US" altLang="ja-JP" sz="1100" kern="1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ja-JP" altLang="en-US" sz="1100" kern="1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                </a:t>
            </a:r>
          </a:p>
        </p:txBody>
      </p:sp>
      <p:sp>
        <p:nvSpPr>
          <p:cNvPr id="2054" name="Text Box 84"/>
          <p:cNvSpPr txBox="1">
            <a:spLocks noChangeArrowheads="1"/>
          </p:cNvSpPr>
          <p:nvPr/>
        </p:nvSpPr>
        <p:spPr bwMode="auto">
          <a:xfrm>
            <a:off x="1892300" y="4211638"/>
            <a:ext cx="487521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/>
              <a:t>※</a:t>
            </a:r>
            <a:r>
              <a:rPr lang="ja-JP" altLang="en-US" sz="900" dirty="0"/>
              <a:t>新型コロナウイルスの影響により、開催できない場合がございますので予めご了承ください。                     　　　　　　　　　　　　　　　　　　　</a:t>
            </a:r>
            <a:br>
              <a:rPr lang="ja-JP" altLang="en-US" sz="900" dirty="0"/>
            </a:br>
            <a:r>
              <a:rPr lang="en-US" altLang="ja-JP" sz="900" dirty="0"/>
              <a:t>※</a:t>
            </a:r>
            <a:r>
              <a:rPr lang="ja-JP" altLang="en-US" sz="900" dirty="0"/>
              <a:t>申込締め切り後、　 御申込者様あてにご連絡させていただきます。</a:t>
            </a:r>
            <a:endParaRPr lang="en-US" altLang="ja-JP" sz="9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/>
              <a:t>※</a:t>
            </a:r>
            <a:r>
              <a:rPr lang="ja-JP" altLang="en-US" sz="900" dirty="0"/>
              <a:t>駐車場につきましては自己解決願います。また、近隣の駐車場をご利用ください。</a:t>
            </a:r>
          </a:p>
        </p:txBody>
      </p:sp>
      <p:graphicFrame>
        <p:nvGraphicFramePr>
          <p:cNvPr id="18" name="Group 10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452807"/>
              </p:ext>
            </p:extLst>
          </p:nvPr>
        </p:nvGraphicFramePr>
        <p:xfrm>
          <a:off x="90488" y="7283450"/>
          <a:ext cx="6642100" cy="2197101"/>
        </p:xfrm>
        <a:graphic>
          <a:graphicData uri="http://schemas.openxmlformats.org/drawingml/2006/table">
            <a:tbl>
              <a:tblPr/>
              <a:tblGrid>
                <a:gridCol w="97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3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3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5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事業所名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800" b="1" dirty="0"/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51" marR="91451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TEL</a:t>
                      </a:r>
                      <a:endParaRPr kumimoji="1" lang="ja-JP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b="1" dirty="0"/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お申込者氏名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51" marR="91451" marT="45712" marB="4571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ﾒｰﾙｱﾄﾞﾚｽ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800" b="1" dirty="0">
                          <a:latin typeface="+mn-ea"/>
                          <a:ea typeface="+mn-ea"/>
                        </a:rPr>
                        <a:t>　　　　　　　　　　　　　　　　＠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0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受講者氏名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部署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経験年数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支払い方法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2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（ふりがな）</a:t>
                      </a:r>
                    </a:p>
                  </a:txBody>
                  <a:tcPr marL="91439" marR="91439"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39" marR="91439"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/>
                        <a:t>　　年　　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現金（領収書）　　 　</a:t>
                      </a:r>
                      <a:b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請求書（口座振込）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70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受講者氏名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部署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経験年数</a:t>
                      </a:r>
                      <a:endParaRPr kumimoji="1" lang="en-US" altLang="ja-JP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支払い方法</a:t>
                      </a:r>
                    </a:p>
                  </a:txBody>
                  <a:tcPr marL="91439" marR="91439" marT="45757" marB="4575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36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7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（ふりがな）</a:t>
                      </a:r>
                    </a:p>
                  </a:txBody>
                  <a:tcPr marL="91439" marR="91439"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1439" marR="91439" marT="45757" marB="457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1" dirty="0"/>
                        <a:t>年</a:t>
                      </a:r>
                    </a:p>
                  </a:txBody>
                  <a:tcPr marL="91439" marR="91439" marT="45757" marB="4575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現金（領収書）　　 　</a:t>
                      </a:r>
                      <a:b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請求書（口座振込）</a:t>
                      </a:r>
                    </a:p>
                  </a:txBody>
                  <a:tcPr marL="91439" marR="91439" marT="45757" marB="45757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10" name="Text Box 4"/>
          <p:cNvSpPr txBox="1">
            <a:spLocks noChangeArrowheads="1"/>
          </p:cNvSpPr>
          <p:nvPr/>
        </p:nvSpPr>
        <p:spPr bwMode="auto">
          <a:xfrm>
            <a:off x="23813" y="9463088"/>
            <a:ext cx="671988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800"/>
              <a:t>※</a:t>
            </a:r>
            <a:r>
              <a:rPr lang="ja-JP" altLang="en-US" sz="800"/>
              <a:t>当協会は、ご記入いただいた個人情報を当協会からのお知らせ・各種イベント案内等事業目的に限り使用する場合がございます。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100013" y="7104063"/>
            <a:ext cx="2538412" cy="4762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178300" y="7091363"/>
            <a:ext cx="256540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3" name="テキスト ボックス 5"/>
          <p:cNvSpPr txBox="1">
            <a:spLocks noChangeArrowheads="1"/>
          </p:cNvSpPr>
          <p:nvPr/>
        </p:nvSpPr>
        <p:spPr bwMode="auto">
          <a:xfrm>
            <a:off x="2746375" y="6991350"/>
            <a:ext cx="1284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800" b="1" dirty="0"/>
              <a:t>切り取らずに送信ください</a:t>
            </a:r>
          </a:p>
        </p:txBody>
      </p:sp>
      <p:sp>
        <p:nvSpPr>
          <p:cNvPr id="2114" name="Text Box 66"/>
          <p:cNvSpPr txBox="1">
            <a:spLocks noChangeArrowheads="1"/>
          </p:cNvSpPr>
          <p:nvPr/>
        </p:nvSpPr>
        <p:spPr bwMode="auto">
          <a:xfrm>
            <a:off x="17463" y="1984375"/>
            <a:ext cx="22590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/>
              <a:t>☆</a:t>
            </a:r>
            <a:r>
              <a:rPr lang="ja-JP" altLang="en-US" sz="1200" b="1" dirty="0"/>
              <a:t>開催日程　（</a:t>
            </a:r>
            <a:r>
              <a:rPr lang="en-US" altLang="ja-JP" sz="1200" b="1" dirty="0"/>
              <a:t>9</a:t>
            </a:r>
            <a:r>
              <a:rPr lang="ja-JP" altLang="en-US" sz="1200" b="1" dirty="0"/>
              <a:t>：</a:t>
            </a:r>
            <a:r>
              <a:rPr lang="en-US" altLang="ja-JP" sz="1200" b="1" dirty="0"/>
              <a:t>30</a:t>
            </a:r>
            <a:r>
              <a:rPr lang="ja-JP" altLang="en-US" sz="1200" b="1" dirty="0"/>
              <a:t>～</a:t>
            </a:r>
            <a:r>
              <a:rPr lang="en-US" altLang="ja-JP" sz="1200" b="1" dirty="0"/>
              <a:t>16</a:t>
            </a:r>
            <a:r>
              <a:rPr lang="ja-JP" altLang="en-US" sz="1200" b="1" dirty="0"/>
              <a:t>：</a:t>
            </a:r>
            <a:r>
              <a:rPr lang="en-US" altLang="ja-JP" sz="1200" b="1" dirty="0"/>
              <a:t>30</a:t>
            </a:r>
            <a:r>
              <a:rPr lang="ja-JP" altLang="en-US" sz="1200" b="1" dirty="0"/>
              <a:t>）</a:t>
            </a:r>
          </a:p>
        </p:txBody>
      </p:sp>
      <p:sp>
        <p:nvSpPr>
          <p:cNvPr id="24" name="WordArt 9"/>
          <p:cNvSpPr>
            <a:spLocks noChangeArrowheads="1" noChangeShapeType="1" noTextEdit="1"/>
          </p:cNvSpPr>
          <p:nvPr/>
        </p:nvSpPr>
        <p:spPr bwMode="auto">
          <a:xfrm>
            <a:off x="131763" y="202809"/>
            <a:ext cx="6602412" cy="6286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ja-JP" altLang="en-US" sz="5400" kern="10" dirty="0">
                <a:solidFill>
                  <a:schemeClr val="bg1"/>
                </a:solidFill>
                <a:latin typeface="HGP創英角ｺﾞｼｯｸUB"/>
                <a:ea typeface="HGP創英角ｺﾞｼｯｸUB"/>
              </a:rPr>
              <a:t>クレーム電話 実践応対研修のご案内</a:t>
            </a:r>
          </a:p>
        </p:txBody>
      </p:sp>
      <p:sp>
        <p:nvSpPr>
          <p:cNvPr id="17" name="WordArt 9"/>
          <p:cNvSpPr>
            <a:spLocks noChangeArrowheads="1" noChangeShapeType="1" noTextEdit="1"/>
          </p:cNvSpPr>
          <p:nvPr/>
        </p:nvSpPr>
        <p:spPr bwMode="auto">
          <a:xfrm>
            <a:off x="1100137" y="1152525"/>
            <a:ext cx="4673600" cy="40084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ja-JP" altLang="en-US" sz="1600" kern="1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+mn-ea"/>
                <a:ea typeface="+mn-ea"/>
              </a:rPr>
              <a:t>お客様の気持ち、しっかり受け止めていますか</a:t>
            </a:r>
          </a:p>
        </p:txBody>
      </p:sp>
      <p:graphicFrame>
        <p:nvGraphicFramePr>
          <p:cNvPr id="19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145492"/>
              </p:ext>
            </p:extLst>
          </p:nvPr>
        </p:nvGraphicFramePr>
        <p:xfrm>
          <a:off x="84138" y="2349500"/>
          <a:ext cx="6683376" cy="1681164"/>
        </p:xfrm>
        <a:graphic>
          <a:graphicData uri="http://schemas.openxmlformats.org/drawingml/2006/table">
            <a:tbl>
              <a:tblPr/>
              <a:tblGrid>
                <a:gridCol w="2087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63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開催日</a:t>
                      </a:r>
                    </a:p>
                  </a:txBody>
                  <a:tcPr marL="90002" marR="90002" marT="46777" marB="4677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開催場所</a:t>
                      </a:r>
                    </a:p>
                  </a:txBody>
                  <a:tcPr marL="90002" marR="90002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講師</a:t>
                      </a:r>
                    </a:p>
                  </a:txBody>
                  <a:tcPr marL="90002" marR="90002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２月１</a:t>
                      </a:r>
                      <a:r>
                        <a:rPr kumimoji="1" lang="en-US" altLang="ja-JP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kumimoji="1" lang="ja-JP" altLang="en-US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（金）</a:t>
                      </a:r>
                    </a:p>
                  </a:txBody>
                  <a:tcPr marL="90002" marR="90002" marT="46777" marB="4677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高松商工会議所２０２会議室　　　　　</a:t>
                      </a:r>
                    </a:p>
                  </a:txBody>
                  <a:tcPr marL="90002" marR="90002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ja-JP" altLang="en-US" sz="800" dirty="0"/>
                        <a:t>高松市番町二丁目２番２号</a:t>
                      </a:r>
                      <a:endParaRPr kumimoji="1" lang="en-US" altLang="ja-JP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46777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テルウェル西日本㈱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ｲﾝｽﾄﾗｸﾀｰ</a:t>
                      </a:r>
                    </a:p>
                  </a:txBody>
                  <a:tcPr marL="90002" marR="90002" marT="17992" marB="4677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44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研　修　　カリキュラム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17996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997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900" b="0" i="0" kern="1200" baseline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+mn-ea"/>
                          <a:cs typeface="+mn-cs"/>
                        </a:rPr>
                        <a:t>●</a:t>
                      </a:r>
                      <a:r>
                        <a:rPr kumimoji="1" lang="ja-JP" altLang="en-US" sz="900" b="0" i="0" kern="1200" baseline="0" dirty="0">
                          <a:solidFill>
                            <a:schemeClr val="tx1"/>
                          </a:solidFill>
                          <a:effectLst/>
                          <a:latin typeface="ＭＳ Ｐ明朝" pitchFamily="18" charset="-128"/>
                          <a:ea typeface="+mn-ea"/>
                          <a:cs typeface="+mn-cs"/>
                        </a:rPr>
                        <a:t>電話をしてよかった、あなたと話せてよかったと思ってもらえる応対　</a:t>
                      </a:r>
                      <a:r>
                        <a:rPr kumimoji="1" lang="ja-JP" altLang="ja-JP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●</a:t>
                      </a:r>
                      <a:r>
                        <a:rPr kumimoji="1" lang="ja-JP" altLang="en-US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クレーム応対の</a:t>
                      </a:r>
                      <a:r>
                        <a:rPr kumimoji="1" lang="en-US" altLang="ja-JP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5</a:t>
                      </a:r>
                      <a:r>
                        <a:rPr kumimoji="1" lang="ja-JP" altLang="en-US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つのＮＧ　</a:t>
                      </a:r>
                      <a:r>
                        <a:rPr kumimoji="1" lang="ja-JP" altLang="ja-JP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●</a:t>
                      </a:r>
                      <a:r>
                        <a:rPr kumimoji="1" lang="ja-JP" altLang="en-US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クレームをビジネスチャンスに　　　</a:t>
                      </a:r>
                      <a:r>
                        <a:rPr kumimoji="1" lang="ja-JP" altLang="ja-JP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●</a:t>
                      </a:r>
                      <a:r>
                        <a:rPr kumimoji="1" lang="ja-JP" altLang="en-US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クレーム応対の留意点　</a:t>
                      </a:r>
                      <a:r>
                        <a:rPr kumimoji="1" lang="ja-JP" altLang="ja-JP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●</a:t>
                      </a:r>
                      <a:r>
                        <a:rPr kumimoji="1" lang="ja-JP" altLang="en-US" sz="9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ＭＳ Ｐ明朝" pitchFamily="18" charset="-128"/>
                          <a:ea typeface="+mn-ea"/>
                        </a:rPr>
                        <a:t>お客様の心を受け止める会話の流れ　●応酬話法　●日常起こりうる事例を基にロールプレイング</a:t>
                      </a: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明朝" pitchFamily="18" charset="-128"/>
                        <a:ea typeface="ＭＳ Ｐゴシック" pitchFamily="50" charset="-128"/>
                      </a:endParaRPr>
                    </a:p>
                  </a:txBody>
                  <a:tcPr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46789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L="90002" marR="90002" marT="17996" marB="4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41" name="テキスト ボックス 1"/>
          <p:cNvSpPr txBox="1">
            <a:spLocks noChangeArrowheads="1"/>
          </p:cNvSpPr>
          <p:nvPr/>
        </p:nvSpPr>
        <p:spPr bwMode="auto">
          <a:xfrm>
            <a:off x="695325" y="1643063"/>
            <a:ext cx="54673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ＭＳ Ｐゴシック" charset="-128"/>
              </a:rPr>
              <a:t>　マニュアルに縛られない最も重要な応対について、実践しながら学んでいきます。</a:t>
            </a:r>
          </a:p>
        </p:txBody>
      </p:sp>
      <p:sp>
        <p:nvSpPr>
          <p:cNvPr id="2143" name="テキスト ボックス 1"/>
          <p:cNvSpPr txBox="1">
            <a:spLocks noChangeArrowheads="1"/>
          </p:cNvSpPr>
          <p:nvPr/>
        </p:nvSpPr>
        <p:spPr bwMode="auto">
          <a:xfrm>
            <a:off x="1911349" y="9632950"/>
            <a:ext cx="318452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  <a:defRPr/>
            </a:pPr>
            <a:r>
              <a:rPr lang="ja-JP" altLang="en-US" sz="1050" dirty="0">
                <a:latin typeface="AR P丸ゴシック体M" pitchFamily="50" charset="-128"/>
                <a:ea typeface="AR P丸ゴシック体M" pitchFamily="50" charset="-128"/>
              </a:rPr>
              <a:t>主催 </a:t>
            </a:r>
            <a:r>
              <a:rPr lang="en-US" altLang="ja-JP" sz="1050" dirty="0">
                <a:latin typeface="AR P丸ゴシック体M" pitchFamily="50" charset="-128"/>
                <a:ea typeface="AR P丸ゴシック体M" pitchFamily="50" charset="-128"/>
              </a:rPr>
              <a:t>: </a:t>
            </a:r>
            <a:r>
              <a:rPr lang="ja-JP" altLang="en-US" sz="1050" dirty="0">
                <a:latin typeface="AR P丸ゴシック体M" pitchFamily="50" charset="-128"/>
                <a:ea typeface="AR P丸ゴシック体M" pitchFamily="50" charset="-128"/>
              </a:rPr>
              <a:t>（公財）日本電信電話ユーザ協会香川支部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3947</TotalTime>
  <Words>399</Words>
  <Application>Microsoft Office PowerPoint</Application>
  <PresentationFormat>A4 210 x 297 mm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P丸ゴシック体M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日本電信電話ユーザ協会　香川支部</dc:creator>
  <cp:lastModifiedBy>勝三 古川</cp:lastModifiedBy>
  <cp:revision>273</cp:revision>
  <cp:lastPrinted>2020-11-27T03:24:24Z</cp:lastPrinted>
  <dcterms:created xsi:type="dcterms:W3CDTF">1601-01-01T00:00:00Z</dcterms:created>
  <dcterms:modified xsi:type="dcterms:W3CDTF">2023-10-10T02:32:36Z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